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361" r:id="rId2"/>
    <p:sldId id="346" r:id="rId3"/>
    <p:sldId id="349" r:id="rId4"/>
    <p:sldId id="350" r:id="rId5"/>
    <p:sldId id="352" r:id="rId6"/>
    <p:sldId id="347" r:id="rId7"/>
    <p:sldId id="360" r:id="rId8"/>
    <p:sldId id="353" r:id="rId9"/>
    <p:sldId id="354" r:id="rId10"/>
    <p:sldId id="355" r:id="rId11"/>
    <p:sldId id="356" r:id="rId12"/>
    <p:sldId id="358" r:id="rId13"/>
    <p:sldId id="368" r:id="rId14"/>
    <p:sldId id="345" r:id="rId15"/>
    <p:sldId id="363" r:id="rId16"/>
    <p:sldId id="365" r:id="rId17"/>
    <p:sldId id="366" r:id="rId18"/>
    <p:sldId id="369" r:id="rId19"/>
    <p:sldId id="364" r:id="rId20"/>
    <p:sldId id="367" r:id="rId21"/>
    <p:sldId id="362"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F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00"/>
    <p:restoredTop sz="86259"/>
  </p:normalViewPr>
  <p:slideViewPr>
    <p:cSldViewPr snapToGrid="0" snapToObjects="1">
      <p:cViewPr varScale="1">
        <p:scale>
          <a:sx n="110" d="100"/>
          <a:sy n="110" d="100"/>
        </p:scale>
        <p:origin x="2576"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E00355-FB83-804F-A02C-E50FC08487C1}" type="datetimeFigureOut">
              <a:rPr lang="en-US" smtClean="0"/>
              <a:t>5/8/20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0BCC3F-DF3A-1E48-8480-A1FABB7DBE9E}" type="slidenum">
              <a:rPr lang="en-US" smtClean="0"/>
              <a:t>‹#›</a:t>
            </a:fld>
            <a:endParaRPr lang="en-US"/>
          </a:p>
        </p:txBody>
      </p:sp>
    </p:spTree>
    <p:extLst>
      <p:ext uri="{BB962C8B-B14F-4D97-AF65-F5344CB8AC3E}">
        <p14:creationId xmlns:p14="http://schemas.microsoft.com/office/powerpoint/2010/main" val="1430163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C145CBC-F15B-8444-B1EB-A887C37A1ED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1767146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45CBC-F15B-8444-B1EB-A887C37A1ED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11102871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45CBC-F15B-8444-B1EB-A887C37A1ED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56449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C145CBC-F15B-8444-B1EB-A887C37A1ED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3062729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C145CBC-F15B-8444-B1EB-A887C37A1EDE}" type="datetimeFigureOut">
              <a:rPr lang="en-US" smtClean="0"/>
              <a:t>5/8/20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3601122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C145CBC-F15B-8444-B1EB-A887C37A1EDE}" type="datetimeFigureOut">
              <a:rPr lang="en-US" smtClean="0"/>
              <a:t>5/8/20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19987658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C145CBC-F15B-8444-B1EB-A887C37A1EDE}" type="datetimeFigureOut">
              <a:rPr lang="en-US" smtClean="0"/>
              <a:t>5/8/20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2360889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DC145CBC-F15B-8444-B1EB-A887C37A1EDE}" type="datetimeFigureOut">
              <a:rPr lang="en-US" smtClean="0"/>
              <a:t>5/8/20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402509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C145CBC-F15B-8444-B1EB-A887C37A1EDE}" type="datetimeFigureOut">
              <a:rPr lang="en-US" smtClean="0"/>
              <a:t>5/8/20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812962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145CBC-F15B-8444-B1EB-A887C37A1EDE}" type="datetimeFigureOut">
              <a:rPr lang="en-US" smtClean="0"/>
              <a:t>5/8/20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9370525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DC145CBC-F15B-8444-B1EB-A887C37A1EDE}" type="datetimeFigureOut">
              <a:rPr lang="en-US" smtClean="0"/>
              <a:t>5/8/20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1431675-E3B9-8945-AC03-B284EF55545C}" type="slidenum">
              <a:rPr lang="en-US" smtClean="0"/>
              <a:t>‹#›</a:t>
            </a:fld>
            <a:endParaRPr lang="en-US"/>
          </a:p>
        </p:txBody>
      </p:sp>
    </p:spTree>
    <p:extLst>
      <p:ext uri="{BB962C8B-B14F-4D97-AF65-F5344CB8AC3E}">
        <p14:creationId xmlns:p14="http://schemas.microsoft.com/office/powerpoint/2010/main" val="37773024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145CBC-F15B-8444-B1EB-A887C37A1EDE}" type="datetimeFigureOut">
              <a:rPr lang="en-US" smtClean="0"/>
              <a:t>5/8/20</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431675-E3B9-8945-AC03-B284EF55545C}" type="slidenum">
              <a:rPr lang="en-US" smtClean="0"/>
              <a:t>‹#›</a:t>
            </a:fld>
            <a:endParaRPr lang="en-US"/>
          </a:p>
        </p:txBody>
      </p:sp>
    </p:spTree>
    <p:extLst>
      <p:ext uri="{BB962C8B-B14F-4D97-AF65-F5344CB8AC3E}">
        <p14:creationId xmlns:p14="http://schemas.microsoft.com/office/powerpoint/2010/main" val="156842061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tiff"/></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tif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FBF0520-FABE-5949-BEA6-71A18FDFB23F}"/>
              </a:ext>
            </a:extLst>
          </p:cNvPr>
          <p:cNvSpPr txBox="1"/>
          <p:nvPr/>
        </p:nvSpPr>
        <p:spPr>
          <a:xfrm>
            <a:off x="1597306" y="2743200"/>
            <a:ext cx="6701742" cy="523220"/>
          </a:xfrm>
          <a:prstGeom prst="rect">
            <a:avLst/>
          </a:prstGeom>
          <a:noFill/>
        </p:spPr>
        <p:txBody>
          <a:bodyPr wrap="square" rtlCol="0">
            <a:spAutoFit/>
          </a:bodyPr>
          <a:lstStyle/>
          <a:p>
            <a:r>
              <a:rPr lang="en-US" altLang="zh-CN" sz="2800" b="1" dirty="0"/>
              <a:t>Some</a:t>
            </a:r>
            <a:r>
              <a:rPr lang="zh-CN" altLang="en-US" sz="2800" b="1" dirty="0"/>
              <a:t> </a:t>
            </a:r>
            <a:r>
              <a:rPr lang="en-US" altLang="zh-CN" sz="2800" b="1" dirty="0"/>
              <a:t>theories</a:t>
            </a:r>
            <a:r>
              <a:rPr lang="zh-CN" altLang="en-US" sz="2800" b="1" dirty="0"/>
              <a:t> </a:t>
            </a:r>
            <a:r>
              <a:rPr lang="en-US" altLang="zh-CN" sz="2800" b="1" dirty="0"/>
              <a:t>about</a:t>
            </a:r>
            <a:r>
              <a:rPr lang="zh-CN" altLang="en-US" sz="2800" b="1" dirty="0"/>
              <a:t> </a:t>
            </a:r>
            <a:r>
              <a:rPr lang="en-US" altLang="zh-CN" sz="2800" b="1" dirty="0"/>
              <a:t>overflow</a:t>
            </a:r>
            <a:r>
              <a:rPr lang="zh-CN" altLang="en-US" sz="2800" b="1" dirty="0"/>
              <a:t> </a:t>
            </a:r>
            <a:r>
              <a:rPr lang="en-US" altLang="zh-CN" sz="2800" b="1" dirty="0"/>
              <a:t>metabolism</a:t>
            </a:r>
            <a:r>
              <a:rPr lang="zh-CN" altLang="en-US" sz="2800" b="1" dirty="0"/>
              <a:t> </a:t>
            </a:r>
            <a:endParaRPr lang="en-US" sz="2800" b="1" dirty="0"/>
          </a:p>
        </p:txBody>
      </p:sp>
    </p:spTree>
    <p:extLst>
      <p:ext uri="{BB962C8B-B14F-4D97-AF65-F5344CB8AC3E}">
        <p14:creationId xmlns:p14="http://schemas.microsoft.com/office/powerpoint/2010/main" val="2779165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EC83918-6005-B141-B994-A1307C9D2AD2}"/>
              </a:ext>
            </a:extLst>
          </p:cNvPr>
          <p:cNvSpPr txBox="1"/>
          <p:nvPr/>
        </p:nvSpPr>
        <p:spPr>
          <a:xfrm>
            <a:off x="92595" y="291443"/>
            <a:ext cx="7442524"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Links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between</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oxidative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stress,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methionine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availability,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and</a:t>
            </a:r>
            <a:r>
              <a:rPr lang="zh-CN" altLang="en-US" b="1" dirty="0">
                <a:latin typeface="Arial" panose="020B0604020202020204" pitchFamily="34" charset="0"/>
                <a:cs typeface="Arial" panose="020B0604020202020204" pitchFamily="34" charset="0"/>
              </a:rPr>
              <a:t> </a:t>
            </a:r>
            <a:r>
              <a:rPr lang="en-US" altLang="zh-CN" b="1" dirty="0" err="1">
                <a:latin typeface="Arial" panose="020B0604020202020204" pitchFamily="34" charset="0"/>
                <a:cs typeface="Arial" panose="020B0604020202020204" pitchFamily="34" charset="0"/>
              </a:rPr>
              <a:t>MetE</a:t>
            </a:r>
            <a:endParaRPr lang="en-US" altLang="zh-CN" b="1" dirty="0">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D8390A48-4AE3-3D4E-AC62-6CD117415B79}"/>
              </a:ext>
            </a:extLst>
          </p:cNvPr>
          <p:cNvSpPr/>
          <p:nvPr/>
        </p:nvSpPr>
        <p:spPr>
          <a:xfrm>
            <a:off x="92595" y="799953"/>
            <a:ext cx="8634714" cy="5047536"/>
          </a:xfrm>
          <a:prstGeom prst="rect">
            <a:avLst/>
          </a:prstGeom>
        </p:spPr>
        <p:txBody>
          <a:bodyPr wrap="square">
            <a:spAutoFit/>
          </a:bodyPr>
          <a:lstStyle/>
          <a:p>
            <a:pPr algn="just"/>
            <a:r>
              <a:rPr lang="en-US" sz="1400" dirty="0">
                <a:latin typeface="Arial" panose="020B0604020202020204" pitchFamily="34" charset="0"/>
                <a:cs typeface="Arial" panose="020B0604020202020204" pitchFamily="34" charset="0"/>
              </a:rPr>
              <a:t>In nature, Escherichia coli are exposed to harsh and non-ideal growth environments—nutrients may be limiting, and cells are often challenged by oxidative stress. </a:t>
            </a:r>
            <a:r>
              <a:rPr lang="en-US" sz="1400" dirty="0">
                <a:highlight>
                  <a:srgbClr val="FFFF00"/>
                </a:highlight>
                <a:latin typeface="Arial" panose="020B0604020202020204" pitchFamily="34" charset="0"/>
                <a:cs typeface="Arial" panose="020B0604020202020204" pitchFamily="34" charset="0"/>
              </a:rPr>
              <a:t>For E. coli cells confronting these realities, there appears to be a link between oxidative stress, methionine availability, and the enzyme that catalyzes the final step of methionine biosynthesis, cobalamin-independent methionine synthase (</a:t>
            </a:r>
            <a:r>
              <a:rPr lang="en-US" sz="1400" dirty="0" err="1">
                <a:highlight>
                  <a:srgbClr val="FFFF00"/>
                </a:highlight>
                <a:latin typeface="Arial" panose="020B0604020202020204" pitchFamily="34" charset="0"/>
                <a:cs typeface="Arial" panose="020B0604020202020204" pitchFamily="34" charset="0"/>
              </a:rPr>
              <a:t>MetE</a:t>
            </a:r>
            <a:r>
              <a:rPr lang="en-US" sz="1400" dirty="0">
                <a:highlight>
                  <a:srgbClr val="FFFF00"/>
                </a:highlight>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We found that E. coli cells subjected to transient oxidative stress during growth in minimal medium develop a methionine </a:t>
            </a:r>
            <a:r>
              <a:rPr lang="en-US" sz="1400" dirty="0" err="1">
                <a:latin typeface="Arial" panose="020B0604020202020204" pitchFamily="34" charset="0"/>
                <a:cs typeface="Arial" panose="020B0604020202020204" pitchFamily="34" charset="0"/>
              </a:rPr>
              <a:t>auxotrophy</a:t>
            </a:r>
            <a:r>
              <a:rPr lang="en-US" sz="1400" dirty="0">
                <a:latin typeface="Arial" panose="020B0604020202020204" pitchFamily="34" charset="0"/>
                <a:cs typeface="Arial" panose="020B0604020202020204" pitchFamily="34" charset="0"/>
              </a:rPr>
              <a:t>, which can be traced to an effect on </a:t>
            </a:r>
            <a:r>
              <a:rPr lang="en-US" sz="1400" dirty="0" err="1">
                <a:latin typeface="Arial" panose="020B0604020202020204" pitchFamily="34" charset="0"/>
                <a:cs typeface="Arial" panose="020B0604020202020204" pitchFamily="34" charset="0"/>
              </a:rPr>
              <a:t>MetE</a:t>
            </a:r>
            <a:r>
              <a:rPr lang="en-US" sz="1400" dirty="0">
                <a:latin typeface="Arial" panose="020B0604020202020204" pitchFamily="34" charset="0"/>
                <a:cs typeface="Arial" panose="020B0604020202020204" pitchFamily="34" charset="0"/>
              </a:rPr>
              <a:t>. Further experiments demonstrated that the purified enzyme is inactivated by oxidized glutathione (GSSG) at a rate that correlates with protein oxidation. The unique site of oxidation was identified by selectively cleaving N- terminally to each reduced cysteine and analyzing the results by liquid chromatography mass spectrometry. Stoichiometric </a:t>
            </a:r>
            <a:r>
              <a:rPr lang="en-US" sz="1400" dirty="0" err="1">
                <a:latin typeface="Arial" panose="020B0604020202020204" pitchFamily="34" charset="0"/>
                <a:cs typeface="Arial" panose="020B0604020202020204" pitchFamily="34" charset="0"/>
              </a:rPr>
              <a:t>glutathionylation</a:t>
            </a:r>
            <a:r>
              <a:rPr lang="en-US" sz="1400" dirty="0">
                <a:latin typeface="Arial" panose="020B0604020202020204" pitchFamily="34" charset="0"/>
                <a:cs typeface="Arial" panose="020B0604020202020204" pitchFamily="34" charset="0"/>
              </a:rPr>
              <a:t> of </a:t>
            </a:r>
            <a:r>
              <a:rPr lang="en-US" sz="1400" dirty="0" err="1">
                <a:latin typeface="Arial" panose="020B0604020202020204" pitchFamily="34" charset="0"/>
                <a:cs typeface="Arial" panose="020B0604020202020204" pitchFamily="34" charset="0"/>
              </a:rPr>
              <a:t>MetE</a:t>
            </a:r>
            <a:r>
              <a:rPr lang="en-US" sz="1400" dirty="0">
                <a:latin typeface="Arial" panose="020B0604020202020204" pitchFamily="34" charset="0"/>
                <a:cs typeface="Arial" panose="020B0604020202020204" pitchFamily="34" charset="0"/>
              </a:rPr>
              <a:t> by GSSG occurs at cysteine 645, which is strategically located at the entrance to the active site. Direct evidence of </a:t>
            </a:r>
            <a:r>
              <a:rPr lang="en-US" sz="1400" dirty="0" err="1">
                <a:latin typeface="Arial" panose="020B0604020202020204" pitchFamily="34" charset="0"/>
                <a:cs typeface="Arial" panose="020B0604020202020204" pitchFamily="34" charset="0"/>
              </a:rPr>
              <a:t>MetE</a:t>
            </a:r>
            <a:r>
              <a:rPr lang="en-US" sz="1400" dirty="0">
                <a:latin typeface="Arial" panose="020B0604020202020204" pitchFamily="34" charset="0"/>
                <a:cs typeface="Arial" panose="020B0604020202020204" pitchFamily="34" charset="0"/>
              </a:rPr>
              <a:t> oxidation in vivo was obtained from thiol-trapping experiments in two different E. coli strains that contain highly oxidizing cytoplasmic environments. Moreover, </a:t>
            </a:r>
            <a:r>
              <a:rPr lang="en-US" sz="1400" dirty="0" err="1">
                <a:latin typeface="Arial" panose="020B0604020202020204" pitchFamily="34" charset="0"/>
                <a:cs typeface="Arial" panose="020B0604020202020204" pitchFamily="34" charset="0"/>
              </a:rPr>
              <a:t>MetE</a:t>
            </a:r>
            <a:r>
              <a:rPr lang="en-US" sz="1400" dirty="0">
                <a:latin typeface="Arial" panose="020B0604020202020204" pitchFamily="34" charset="0"/>
                <a:cs typeface="Arial" panose="020B0604020202020204" pitchFamily="34" charset="0"/>
              </a:rPr>
              <a:t> is completely oxidized in wild-type E. coli treated with the thiol-oxidizing agent diamide; reduced enzyme reappears just prior to the cells resuming normal growth. </a:t>
            </a:r>
            <a:r>
              <a:rPr lang="en-US" sz="1400" dirty="0">
                <a:highlight>
                  <a:srgbClr val="FFFF00"/>
                </a:highlight>
                <a:latin typeface="Arial" panose="020B0604020202020204" pitchFamily="34" charset="0"/>
                <a:cs typeface="Arial" panose="020B0604020202020204" pitchFamily="34" charset="0"/>
              </a:rPr>
              <a:t>We argue that for E. coli experiencing oxidizing conditions in minimal medium, </a:t>
            </a:r>
            <a:r>
              <a:rPr lang="en-US" sz="1400" dirty="0" err="1">
                <a:highlight>
                  <a:srgbClr val="FFFF00"/>
                </a:highlight>
                <a:latin typeface="Arial" panose="020B0604020202020204" pitchFamily="34" charset="0"/>
                <a:cs typeface="Arial" panose="020B0604020202020204" pitchFamily="34" charset="0"/>
              </a:rPr>
              <a:t>MetE</a:t>
            </a:r>
            <a:r>
              <a:rPr lang="en-US" sz="1400" dirty="0">
                <a:highlight>
                  <a:srgbClr val="FFFF00"/>
                </a:highlight>
                <a:latin typeface="Arial" panose="020B0604020202020204" pitchFamily="34" charset="0"/>
                <a:cs typeface="Arial" panose="020B0604020202020204" pitchFamily="34" charset="0"/>
              </a:rPr>
              <a:t> is readily inactivated, resulting in cellular methionine limitation</a:t>
            </a:r>
            <a:r>
              <a:rPr lang="en-US" sz="1400" dirty="0">
                <a:latin typeface="Arial" panose="020B0604020202020204" pitchFamily="34" charset="0"/>
                <a:cs typeface="Arial" panose="020B0604020202020204" pitchFamily="34" charset="0"/>
              </a:rPr>
              <a:t>. </a:t>
            </a:r>
            <a:r>
              <a:rPr lang="en-US" sz="1400" dirty="0" err="1">
                <a:latin typeface="Arial" panose="020B0604020202020204" pitchFamily="34" charset="0"/>
                <a:cs typeface="Arial" panose="020B0604020202020204" pitchFamily="34" charset="0"/>
              </a:rPr>
              <a:t>Glutathionylation</a:t>
            </a:r>
            <a:r>
              <a:rPr lang="en-US" sz="1400" dirty="0">
                <a:latin typeface="Arial" panose="020B0604020202020204" pitchFamily="34" charset="0"/>
                <a:cs typeface="Arial" panose="020B0604020202020204" pitchFamily="34" charset="0"/>
              </a:rPr>
              <a:t> of the protein provides a strategy to modulate in vivo activity of the enzyme while protecting the active site from further damage, in an easily reversible manner. While </a:t>
            </a:r>
            <a:r>
              <a:rPr lang="en-US" sz="1400" dirty="0" err="1">
                <a:latin typeface="Arial" panose="020B0604020202020204" pitchFamily="34" charset="0"/>
                <a:cs typeface="Arial" panose="020B0604020202020204" pitchFamily="34" charset="0"/>
              </a:rPr>
              <a:t>glutathionylation</a:t>
            </a:r>
            <a:r>
              <a:rPr lang="en-US" sz="1400" dirty="0">
                <a:latin typeface="Arial" panose="020B0604020202020204" pitchFamily="34" charset="0"/>
                <a:cs typeface="Arial" panose="020B0604020202020204" pitchFamily="34" charset="0"/>
              </a:rPr>
              <a:t> of proteins is a fairly common mode of redox regulation in eukaryotes, very few proteins in E. coli are known to be modified in this manner. Our results are complementary to the independent findings of </a:t>
            </a:r>
            <a:r>
              <a:rPr lang="en-US" sz="1400" dirty="0" err="1">
                <a:latin typeface="Arial" panose="020B0604020202020204" pitchFamily="34" charset="0"/>
                <a:cs typeface="Arial" panose="020B0604020202020204" pitchFamily="34" charset="0"/>
              </a:rPr>
              <a:t>Leichert</a:t>
            </a:r>
            <a:r>
              <a:rPr lang="en-US" sz="1400" dirty="0">
                <a:latin typeface="Arial" panose="020B0604020202020204" pitchFamily="34" charset="0"/>
                <a:cs typeface="Arial" panose="020B0604020202020204" pitchFamily="34" charset="0"/>
              </a:rPr>
              <a:t> and Jakob presented in the accompanying paper (</a:t>
            </a:r>
            <a:r>
              <a:rPr lang="en-US" sz="1400" dirty="0" err="1">
                <a:latin typeface="Arial" panose="020B0604020202020204" pitchFamily="34" charset="0"/>
                <a:cs typeface="Arial" panose="020B0604020202020204" pitchFamily="34" charset="0"/>
              </a:rPr>
              <a:t>Leichert</a:t>
            </a:r>
            <a:r>
              <a:rPr lang="en-US" sz="1400" dirty="0">
                <a:latin typeface="Arial" panose="020B0604020202020204" pitchFamily="34" charset="0"/>
                <a:cs typeface="Arial" panose="020B0604020202020204" pitchFamily="34" charset="0"/>
              </a:rPr>
              <a:t> and Jakob 2004), which provide evidence that </a:t>
            </a:r>
            <a:r>
              <a:rPr lang="en-US" sz="1400" dirty="0" err="1">
                <a:highlight>
                  <a:srgbClr val="FFFF00"/>
                </a:highlight>
                <a:latin typeface="Arial" panose="020B0604020202020204" pitchFamily="34" charset="0"/>
                <a:cs typeface="Arial" panose="020B0604020202020204" pitchFamily="34" charset="0"/>
              </a:rPr>
              <a:t>MetE</a:t>
            </a:r>
            <a:r>
              <a:rPr lang="en-US" sz="1400" dirty="0">
                <a:highlight>
                  <a:srgbClr val="FFFF00"/>
                </a:highlight>
                <a:latin typeface="Arial" panose="020B0604020202020204" pitchFamily="34" charset="0"/>
                <a:cs typeface="Arial" panose="020B0604020202020204" pitchFamily="34" charset="0"/>
              </a:rPr>
              <a:t> is one of the proteins in E. coli most susceptible to oxidation</a:t>
            </a:r>
            <a:r>
              <a:rPr lang="en-US" sz="1400" dirty="0">
                <a:latin typeface="Arial" panose="020B0604020202020204" pitchFamily="34" charset="0"/>
                <a:cs typeface="Arial" panose="020B0604020202020204" pitchFamily="34" charset="0"/>
              </a:rPr>
              <a:t>. In eukaryotes, </a:t>
            </a:r>
            <a:r>
              <a:rPr lang="en-US" sz="1400" dirty="0" err="1">
                <a:latin typeface="Arial" panose="020B0604020202020204" pitchFamily="34" charset="0"/>
                <a:cs typeface="Arial" panose="020B0604020202020204" pitchFamily="34" charset="0"/>
              </a:rPr>
              <a:t>glutathionylation</a:t>
            </a:r>
            <a:r>
              <a:rPr lang="en-US" sz="1400" dirty="0">
                <a:latin typeface="Arial" panose="020B0604020202020204" pitchFamily="34" charset="0"/>
                <a:cs typeface="Arial" panose="020B0604020202020204" pitchFamily="34" charset="0"/>
              </a:rPr>
              <a:t> of key proteins involved in protein synthesis leads to inhibition of translation. Our studies suggest a simpler mechanism is employed by E. coli to achieve the same effect. </a:t>
            </a:r>
          </a:p>
        </p:txBody>
      </p:sp>
      <p:pic>
        <p:nvPicPr>
          <p:cNvPr id="8" name="Picture 7">
            <a:extLst>
              <a:ext uri="{FF2B5EF4-FFF2-40B4-BE49-F238E27FC236}">
                <a16:creationId xmlns:a16="http://schemas.microsoft.com/office/drawing/2014/main" id="{96B99E24-10AC-324D-9195-13DA80D6521C}"/>
              </a:ext>
            </a:extLst>
          </p:cNvPr>
          <p:cNvPicPr>
            <a:picLocks noChangeAspect="1"/>
          </p:cNvPicPr>
          <p:nvPr/>
        </p:nvPicPr>
        <p:blipFill>
          <a:blip r:embed="rId2"/>
          <a:stretch>
            <a:fillRect/>
          </a:stretch>
        </p:blipFill>
        <p:spPr>
          <a:xfrm>
            <a:off x="5393800" y="5675500"/>
            <a:ext cx="3333509" cy="1030817"/>
          </a:xfrm>
          <a:prstGeom prst="rect">
            <a:avLst/>
          </a:prstGeom>
        </p:spPr>
      </p:pic>
    </p:spTree>
    <p:extLst>
      <p:ext uri="{BB962C8B-B14F-4D97-AF65-F5344CB8AC3E}">
        <p14:creationId xmlns:p14="http://schemas.microsoft.com/office/powerpoint/2010/main" val="1754786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47BBEBF-1F68-AA4B-9628-B89FD2D6DEB9}"/>
              </a:ext>
            </a:extLst>
          </p:cNvPr>
          <p:cNvSpPr txBox="1"/>
          <p:nvPr/>
        </p:nvSpPr>
        <p:spPr>
          <a:xfrm>
            <a:off x="92594" y="291443"/>
            <a:ext cx="6805747"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Evidences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of</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oxidative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stress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from</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new</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metabolomics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data</a:t>
            </a:r>
          </a:p>
        </p:txBody>
      </p:sp>
      <p:sp>
        <p:nvSpPr>
          <p:cNvPr id="6" name="TextBox 5">
            <a:extLst>
              <a:ext uri="{FF2B5EF4-FFF2-40B4-BE49-F238E27FC236}">
                <a16:creationId xmlns:a16="http://schemas.microsoft.com/office/drawing/2014/main" id="{6CB820CE-13BB-F643-B0AB-8C02485086B0}"/>
              </a:ext>
            </a:extLst>
          </p:cNvPr>
          <p:cNvSpPr txBox="1"/>
          <p:nvPr/>
        </p:nvSpPr>
        <p:spPr>
          <a:xfrm>
            <a:off x="92594" y="763929"/>
            <a:ext cx="7361501" cy="338554"/>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ROS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(reactive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oxygen</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species)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inhibits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aconitase-family</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enzymes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(Fe-S</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cluster)</a:t>
            </a:r>
            <a:endParaRPr lang="en-US" sz="1600" dirty="0">
              <a:latin typeface="Arial" panose="020B0604020202020204" pitchFamily="34" charset="0"/>
              <a:cs typeface="Arial" panose="020B0604020202020204" pitchFamily="34" charset="0"/>
            </a:endParaRPr>
          </a:p>
        </p:txBody>
      </p:sp>
      <p:pic>
        <p:nvPicPr>
          <p:cNvPr id="7" name="Picture 6" descr="A close up of a map&#13;&#10;&#13;&#10;Description automatically generated">
            <a:extLst>
              <a:ext uri="{FF2B5EF4-FFF2-40B4-BE49-F238E27FC236}">
                <a16:creationId xmlns:a16="http://schemas.microsoft.com/office/drawing/2014/main" id="{B48AFF90-5129-5740-9A34-8A4A083189EC}"/>
              </a:ext>
            </a:extLst>
          </p:cNvPr>
          <p:cNvPicPr>
            <a:picLocks noChangeAspect="1"/>
          </p:cNvPicPr>
          <p:nvPr/>
        </p:nvPicPr>
        <p:blipFill>
          <a:blip r:embed="rId2"/>
          <a:stretch>
            <a:fillRect/>
          </a:stretch>
        </p:blipFill>
        <p:spPr>
          <a:xfrm>
            <a:off x="92594" y="1471855"/>
            <a:ext cx="2910095" cy="2161912"/>
          </a:xfrm>
          <a:prstGeom prst="rect">
            <a:avLst/>
          </a:prstGeom>
        </p:spPr>
      </p:pic>
      <p:pic>
        <p:nvPicPr>
          <p:cNvPr id="8" name="Picture 7" descr="A screenshot of a cell phone&#13;&#10;&#13;&#10;Description automatically generated">
            <a:extLst>
              <a:ext uri="{FF2B5EF4-FFF2-40B4-BE49-F238E27FC236}">
                <a16:creationId xmlns:a16="http://schemas.microsoft.com/office/drawing/2014/main" id="{25786D0B-4C96-9243-B51A-D2095B324008}"/>
              </a:ext>
            </a:extLst>
          </p:cNvPr>
          <p:cNvPicPr>
            <a:picLocks noChangeAspect="1"/>
          </p:cNvPicPr>
          <p:nvPr/>
        </p:nvPicPr>
        <p:blipFill>
          <a:blip r:embed="rId3"/>
          <a:stretch>
            <a:fillRect/>
          </a:stretch>
        </p:blipFill>
        <p:spPr>
          <a:xfrm>
            <a:off x="3172689" y="1554292"/>
            <a:ext cx="5540587" cy="1608490"/>
          </a:xfrm>
          <a:prstGeom prst="rect">
            <a:avLst/>
          </a:prstGeom>
        </p:spPr>
      </p:pic>
      <p:pic>
        <p:nvPicPr>
          <p:cNvPr id="2" name="Picture 1">
            <a:extLst>
              <a:ext uri="{FF2B5EF4-FFF2-40B4-BE49-F238E27FC236}">
                <a16:creationId xmlns:a16="http://schemas.microsoft.com/office/drawing/2014/main" id="{872DA0AD-CB06-A44F-8A24-6E70A9A4E2AC}"/>
              </a:ext>
            </a:extLst>
          </p:cNvPr>
          <p:cNvPicPr>
            <a:picLocks noChangeAspect="1"/>
          </p:cNvPicPr>
          <p:nvPr/>
        </p:nvPicPr>
        <p:blipFill>
          <a:blip r:embed="rId4"/>
          <a:stretch>
            <a:fillRect/>
          </a:stretch>
        </p:blipFill>
        <p:spPr>
          <a:xfrm>
            <a:off x="369744" y="4085576"/>
            <a:ext cx="3403600" cy="2247900"/>
          </a:xfrm>
          <a:prstGeom prst="rect">
            <a:avLst/>
          </a:prstGeom>
        </p:spPr>
      </p:pic>
      <p:pic>
        <p:nvPicPr>
          <p:cNvPr id="3" name="Picture 2">
            <a:extLst>
              <a:ext uri="{FF2B5EF4-FFF2-40B4-BE49-F238E27FC236}">
                <a16:creationId xmlns:a16="http://schemas.microsoft.com/office/drawing/2014/main" id="{75C2EF49-143B-BF4C-8BC0-15FD5427936F}"/>
              </a:ext>
            </a:extLst>
          </p:cNvPr>
          <p:cNvPicPr>
            <a:picLocks noChangeAspect="1"/>
          </p:cNvPicPr>
          <p:nvPr/>
        </p:nvPicPr>
        <p:blipFill>
          <a:blip r:embed="rId5"/>
          <a:stretch>
            <a:fillRect/>
          </a:stretch>
        </p:blipFill>
        <p:spPr>
          <a:xfrm>
            <a:off x="4091159" y="4781629"/>
            <a:ext cx="4937710" cy="345955"/>
          </a:xfrm>
          <a:prstGeom prst="rect">
            <a:avLst/>
          </a:prstGeom>
        </p:spPr>
      </p:pic>
    </p:spTree>
    <p:extLst>
      <p:ext uri="{BB962C8B-B14F-4D97-AF65-F5344CB8AC3E}">
        <p14:creationId xmlns:p14="http://schemas.microsoft.com/office/powerpoint/2010/main" val="15145319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2C56AE9-9C3D-F641-A78A-B9D25EAFD406}"/>
              </a:ext>
            </a:extLst>
          </p:cNvPr>
          <p:cNvSpPr/>
          <p:nvPr/>
        </p:nvSpPr>
        <p:spPr>
          <a:xfrm>
            <a:off x="121022" y="143453"/>
            <a:ext cx="7705165" cy="369332"/>
          </a:xfrm>
          <a:prstGeom prst="rect">
            <a:avLst/>
          </a:prstGeom>
        </p:spPr>
        <p:txBody>
          <a:bodyPr wrap="square">
            <a:spAutoFit/>
          </a:bodyPr>
          <a:lstStyle/>
          <a:p>
            <a:r>
              <a:rPr lang="en-US" altLang="zh-CN" b="1" dirty="0" err="1">
                <a:latin typeface="Arial" panose="020B0604020202020204" pitchFamily="34" charset="0"/>
                <a:cs typeface="Arial" panose="020B0604020202020204" pitchFamily="34" charset="0"/>
              </a:rPr>
              <a:t>fMET</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related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to</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both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oxidative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stress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and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rhamnolipid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production</a:t>
            </a:r>
            <a:r>
              <a:rPr lang="zh-CN" altLang="en-US" b="1" dirty="0">
                <a:latin typeface="Arial" panose="020B0604020202020204" pitchFamily="34" charset="0"/>
                <a:cs typeface="Arial" panose="020B0604020202020204" pitchFamily="34" charset="0"/>
              </a:rPr>
              <a:t> </a:t>
            </a:r>
            <a:endParaRPr lang="en-US" b="1" dirty="0"/>
          </a:p>
        </p:txBody>
      </p:sp>
      <p:pic>
        <p:nvPicPr>
          <p:cNvPr id="6" name="Picture 5" descr="A close up of a map&#13;&#10;&#13;&#10;Description automatically generated">
            <a:extLst>
              <a:ext uri="{FF2B5EF4-FFF2-40B4-BE49-F238E27FC236}">
                <a16:creationId xmlns:a16="http://schemas.microsoft.com/office/drawing/2014/main" id="{C3D57694-C719-A34D-AC3C-F5C47E0F0514}"/>
              </a:ext>
            </a:extLst>
          </p:cNvPr>
          <p:cNvPicPr>
            <a:picLocks noChangeAspect="1"/>
          </p:cNvPicPr>
          <p:nvPr/>
        </p:nvPicPr>
        <p:blipFill>
          <a:blip r:embed="rId2"/>
          <a:stretch>
            <a:fillRect/>
          </a:stretch>
        </p:blipFill>
        <p:spPr>
          <a:xfrm>
            <a:off x="461683" y="1023591"/>
            <a:ext cx="4110317" cy="3918905"/>
          </a:xfrm>
          <a:prstGeom prst="rect">
            <a:avLst/>
          </a:prstGeom>
        </p:spPr>
      </p:pic>
      <p:pic>
        <p:nvPicPr>
          <p:cNvPr id="9" name="Picture 8">
            <a:extLst>
              <a:ext uri="{FF2B5EF4-FFF2-40B4-BE49-F238E27FC236}">
                <a16:creationId xmlns:a16="http://schemas.microsoft.com/office/drawing/2014/main" id="{CD71C5D0-A724-F44E-93D9-ECE2A443DE9E}"/>
              </a:ext>
            </a:extLst>
          </p:cNvPr>
          <p:cNvPicPr>
            <a:picLocks noChangeAspect="1"/>
          </p:cNvPicPr>
          <p:nvPr/>
        </p:nvPicPr>
        <p:blipFill>
          <a:blip r:embed="rId3"/>
          <a:stretch>
            <a:fillRect/>
          </a:stretch>
        </p:blipFill>
        <p:spPr>
          <a:xfrm>
            <a:off x="4567517" y="580093"/>
            <a:ext cx="3874226" cy="6017252"/>
          </a:xfrm>
          <a:prstGeom prst="rect">
            <a:avLst/>
          </a:prstGeom>
        </p:spPr>
      </p:pic>
      <p:sp>
        <p:nvSpPr>
          <p:cNvPr id="10" name="Rectangle 9">
            <a:extLst>
              <a:ext uri="{FF2B5EF4-FFF2-40B4-BE49-F238E27FC236}">
                <a16:creationId xmlns:a16="http://schemas.microsoft.com/office/drawing/2014/main" id="{EA07FD10-9D01-7C47-BB98-6353B97113F5}"/>
              </a:ext>
            </a:extLst>
          </p:cNvPr>
          <p:cNvSpPr/>
          <p:nvPr/>
        </p:nvSpPr>
        <p:spPr>
          <a:xfrm>
            <a:off x="5904788" y="2460812"/>
            <a:ext cx="1909482" cy="14791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6EF40B12-EB0A-6C4C-849E-D8F2813FCB24}"/>
              </a:ext>
            </a:extLst>
          </p:cNvPr>
          <p:cNvSpPr txBox="1"/>
          <p:nvPr/>
        </p:nvSpPr>
        <p:spPr>
          <a:xfrm>
            <a:off x="461683" y="5521124"/>
            <a:ext cx="4804797" cy="707886"/>
          </a:xfrm>
          <a:prstGeom prst="rect">
            <a:avLst/>
          </a:prstGeom>
          <a:noFill/>
        </p:spPr>
        <p:txBody>
          <a:bodyPr wrap="square" rtlCol="0">
            <a:spAutoFit/>
          </a:bodyPr>
          <a:lstStyle/>
          <a:p>
            <a:r>
              <a:rPr lang="en-US" altLang="zh-CN" sz="2000" dirty="0" err="1">
                <a:latin typeface="Arial" panose="020B0604020202020204" pitchFamily="34" charset="0"/>
                <a:cs typeface="Arial" panose="020B0604020202020204" pitchFamily="34" charset="0"/>
              </a:rPr>
              <a:t>fMET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is</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tied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rhamnolipid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production</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but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not</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tied</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to</a:t>
            </a:r>
            <a:r>
              <a:rPr lang="zh-CN" altLang="en-US" sz="2000" dirty="0">
                <a:latin typeface="Arial" panose="020B0604020202020204" pitchFamily="34" charset="0"/>
                <a:cs typeface="Arial" panose="020B0604020202020204" pitchFamily="34" charset="0"/>
              </a:rPr>
              <a:t> </a:t>
            </a:r>
            <a:r>
              <a:rPr lang="en-US" altLang="zh-CN" sz="2000" dirty="0">
                <a:latin typeface="Arial" panose="020B0604020202020204" pitchFamily="34" charset="0"/>
                <a:cs typeface="Arial" panose="020B0604020202020204" pitchFamily="34" charset="0"/>
              </a:rPr>
              <a:t>growth.</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32019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65C9D3-D159-344F-AEEC-2368234F5607}"/>
              </a:ext>
            </a:extLst>
          </p:cNvPr>
          <p:cNvSpPr txBox="1"/>
          <p:nvPr/>
        </p:nvSpPr>
        <p:spPr>
          <a:xfrm>
            <a:off x="1770926" y="2743200"/>
            <a:ext cx="5787342" cy="523220"/>
          </a:xfrm>
          <a:prstGeom prst="rect">
            <a:avLst/>
          </a:prstGeom>
          <a:noFill/>
        </p:spPr>
        <p:txBody>
          <a:bodyPr wrap="square" rtlCol="0">
            <a:spAutoFit/>
          </a:bodyPr>
          <a:lstStyle/>
          <a:p>
            <a:r>
              <a:rPr lang="en-US" altLang="zh-CN" sz="2800" b="1" dirty="0"/>
              <a:t>Faster</a:t>
            </a:r>
            <a:r>
              <a:rPr lang="zh-CN" altLang="en-US" sz="2800" b="1" dirty="0"/>
              <a:t> </a:t>
            </a:r>
            <a:r>
              <a:rPr lang="en-US" altLang="zh-CN" sz="2800" b="1" dirty="0"/>
              <a:t>growers</a:t>
            </a:r>
            <a:r>
              <a:rPr lang="zh-CN" altLang="en-US" sz="2800" b="1" dirty="0"/>
              <a:t> </a:t>
            </a:r>
            <a:r>
              <a:rPr lang="en-US" altLang="zh-CN" sz="2800" b="1" dirty="0"/>
              <a:t>produce</a:t>
            </a:r>
            <a:r>
              <a:rPr lang="zh-CN" altLang="en-US" sz="2800" b="1" dirty="0"/>
              <a:t> </a:t>
            </a:r>
            <a:r>
              <a:rPr lang="en-US" altLang="zh-CN" sz="2800" b="1" dirty="0"/>
              <a:t>rhamnolipids</a:t>
            </a:r>
            <a:endParaRPr lang="en-US" sz="2800" b="1" dirty="0"/>
          </a:p>
        </p:txBody>
      </p:sp>
    </p:spTree>
    <p:extLst>
      <p:ext uri="{BB962C8B-B14F-4D97-AF65-F5344CB8AC3E}">
        <p14:creationId xmlns:p14="http://schemas.microsoft.com/office/powerpoint/2010/main" val="31432339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4CF480D-0339-0045-8914-7C76D4040372}"/>
              </a:ext>
            </a:extLst>
          </p:cNvPr>
          <p:cNvPicPr>
            <a:picLocks noChangeAspect="1"/>
          </p:cNvPicPr>
          <p:nvPr/>
        </p:nvPicPr>
        <p:blipFill>
          <a:blip r:embed="rId2"/>
          <a:stretch>
            <a:fillRect/>
          </a:stretch>
        </p:blipFill>
        <p:spPr>
          <a:xfrm>
            <a:off x="1448141" y="1100477"/>
            <a:ext cx="6085671" cy="4820751"/>
          </a:xfrm>
          <a:prstGeom prst="rect">
            <a:avLst/>
          </a:prstGeom>
        </p:spPr>
      </p:pic>
      <p:sp>
        <p:nvSpPr>
          <p:cNvPr id="6" name="TextBox 5">
            <a:extLst>
              <a:ext uri="{FF2B5EF4-FFF2-40B4-BE49-F238E27FC236}">
                <a16:creationId xmlns:a16="http://schemas.microsoft.com/office/drawing/2014/main" id="{A593E762-834A-7547-98A5-D48CF94FBFFD}"/>
              </a:ext>
            </a:extLst>
          </p:cNvPr>
          <p:cNvSpPr txBox="1"/>
          <p:nvPr/>
        </p:nvSpPr>
        <p:spPr>
          <a:xfrm>
            <a:off x="92597" y="294092"/>
            <a:ext cx="824117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Faster growing </a:t>
            </a:r>
            <a:r>
              <a:rPr lang="en-US" altLang="zh-CN" b="1" i="1" dirty="0">
                <a:latin typeface="Arial" panose="020B0604020202020204" pitchFamily="34" charset="0"/>
                <a:cs typeface="Arial" panose="020B0604020202020204" pitchFamily="34" charset="0"/>
              </a:rPr>
              <a:t>Pseudomonas</a:t>
            </a:r>
            <a:r>
              <a:rPr lang="zh-CN" altLang="en-US" b="1" i="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aeruginosa</a:t>
            </a:r>
            <a:r>
              <a:rPr lang="en-US" b="1" i="1"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strains produce rhamnolipids</a:t>
            </a:r>
          </a:p>
        </p:txBody>
      </p:sp>
    </p:spTree>
    <p:extLst>
      <p:ext uri="{BB962C8B-B14F-4D97-AF65-F5344CB8AC3E}">
        <p14:creationId xmlns:p14="http://schemas.microsoft.com/office/powerpoint/2010/main" val="1038929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7F3150-A35A-2B4A-8677-4931B09B2E6D}"/>
              </a:ext>
            </a:extLst>
          </p:cNvPr>
          <p:cNvSpPr txBox="1"/>
          <p:nvPr/>
        </p:nvSpPr>
        <p:spPr>
          <a:xfrm>
            <a:off x="1851948" y="2766349"/>
            <a:ext cx="5787342" cy="954107"/>
          </a:xfrm>
          <a:prstGeom prst="rect">
            <a:avLst/>
          </a:prstGeom>
          <a:noFill/>
        </p:spPr>
        <p:txBody>
          <a:bodyPr wrap="square" rtlCol="0">
            <a:spAutoFit/>
          </a:bodyPr>
          <a:lstStyle/>
          <a:p>
            <a:pPr algn="ctr"/>
            <a:r>
              <a:rPr lang="en-US" altLang="zh-CN" sz="2800" b="1" dirty="0"/>
              <a:t>Association</a:t>
            </a:r>
            <a:r>
              <a:rPr lang="zh-CN" altLang="en-US" sz="2800" b="1" dirty="0"/>
              <a:t> </a:t>
            </a:r>
            <a:r>
              <a:rPr lang="en-US" altLang="zh-CN" sz="2800" b="1" dirty="0"/>
              <a:t>between</a:t>
            </a:r>
            <a:r>
              <a:rPr lang="zh-CN" altLang="en-US" sz="2800" b="1" dirty="0"/>
              <a:t> </a:t>
            </a:r>
            <a:r>
              <a:rPr lang="en-US" altLang="zh-CN" sz="2800" b="1" dirty="0"/>
              <a:t>protein</a:t>
            </a:r>
            <a:r>
              <a:rPr lang="zh-CN" altLang="en-US" sz="2800" b="1" dirty="0"/>
              <a:t> </a:t>
            </a:r>
            <a:r>
              <a:rPr lang="en-US" altLang="zh-CN" sz="2800" b="1" dirty="0"/>
              <a:t>variants</a:t>
            </a:r>
            <a:r>
              <a:rPr lang="zh-CN" altLang="en-US" sz="2800" b="1" dirty="0"/>
              <a:t> </a:t>
            </a:r>
            <a:r>
              <a:rPr lang="en-US" altLang="zh-CN" sz="2800" b="1" dirty="0"/>
              <a:t>with</a:t>
            </a:r>
            <a:r>
              <a:rPr lang="zh-CN" altLang="en-US" sz="2800" b="1" dirty="0"/>
              <a:t> </a:t>
            </a:r>
            <a:r>
              <a:rPr lang="en-US" altLang="zh-CN" sz="2800" b="1" dirty="0"/>
              <a:t>rhamnolipid</a:t>
            </a:r>
            <a:r>
              <a:rPr lang="zh-CN" altLang="en-US" sz="2800" b="1" dirty="0"/>
              <a:t> </a:t>
            </a:r>
            <a:r>
              <a:rPr lang="en-US" altLang="zh-CN" sz="2800" b="1" dirty="0"/>
              <a:t>production</a:t>
            </a:r>
            <a:endParaRPr lang="en-US" sz="2800" b="1" dirty="0"/>
          </a:p>
        </p:txBody>
      </p:sp>
    </p:spTree>
    <p:extLst>
      <p:ext uri="{BB962C8B-B14F-4D97-AF65-F5344CB8AC3E}">
        <p14:creationId xmlns:p14="http://schemas.microsoft.com/office/powerpoint/2010/main" val="2154404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D983E5-5325-BA48-A1F7-D94CEDF77D85}"/>
              </a:ext>
            </a:extLst>
          </p:cNvPr>
          <p:cNvPicPr>
            <a:picLocks noChangeAspect="1"/>
          </p:cNvPicPr>
          <p:nvPr/>
        </p:nvPicPr>
        <p:blipFill>
          <a:blip r:embed="rId2"/>
          <a:stretch>
            <a:fillRect/>
          </a:stretch>
        </p:blipFill>
        <p:spPr>
          <a:xfrm>
            <a:off x="0" y="291720"/>
            <a:ext cx="9144000" cy="4492057"/>
          </a:xfrm>
          <a:prstGeom prst="rect">
            <a:avLst/>
          </a:prstGeom>
        </p:spPr>
      </p:pic>
      <p:sp>
        <p:nvSpPr>
          <p:cNvPr id="5" name="TextBox 4">
            <a:extLst>
              <a:ext uri="{FF2B5EF4-FFF2-40B4-BE49-F238E27FC236}">
                <a16:creationId xmlns:a16="http://schemas.microsoft.com/office/drawing/2014/main" id="{491C3EB2-A9AB-2F40-9E00-9CA20CAD6D37}"/>
              </a:ext>
            </a:extLst>
          </p:cNvPr>
          <p:cNvSpPr txBox="1"/>
          <p:nvPr/>
        </p:nvSpPr>
        <p:spPr>
          <a:xfrm>
            <a:off x="46297" y="173621"/>
            <a:ext cx="312516" cy="369332"/>
          </a:xfrm>
          <a:prstGeom prst="rect">
            <a:avLst/>
          </a:prstGeom>
          <a:noFill/>
        </p:spPr>
        <p:txBody>
          <a:bodyPr wrap="square" rtlCol="0">
            <a:spAutoFit/>
          </a:bodyPr>
          <a:lstStyle/>
          <a:p>
            <a:r>
              <a:rPr lang="en-US" dirty="0"/>
              <a:t>A</a:t>
            </a:r>
          </a:p>
        </p:txBody>
      </p:sp>
      <p:sp>
        <p:nvSpPr>
          <p:cNvPr id="7" name="TextBox 6">
            <a:extLst>
              <a:ext uri="{FF2B5EF4-FFF2-40B4-BE49-F238E27FC236}">
                <a16:creationId xmlns:a16="http://schemas.microsoft.com/office/drawing/2014/main" id="{A7BE8444-AC43-A14A-990A-9D9C77446F74}"/>
              </a:ext>
            </a:extLst>
          </p:cNvPr>
          <p:cNvSpPr txBox="1"/>
          <p:nvPr/>
        </p:nvSpPr>
        <p:spPr>
          <a:xfrm>
            <a:off x="2999771" y="173621"/>
            <a:ext cx="312516" cy="369332"/>
          </a:xfrm>
          <a:prstGeom prst="rect">
            <a:avLst/>
          </a:prstGeom>
          <a:noFill/>
        </p:spPr>
        <p:txBody>
          <a:bodyPr wrap="square" rtlCol="0">
            <a:spAutoFit/>
          </a:bodyPr>
          <a:lstStyle/>
          <a:p>
            <a:r>
              <a:rPr lang="en-US" dirty="0"/>
              <a:t>B</a:t>
            </a:r>
          </a:p>
        </p:txBody>
      </p:sp>
      <p:sp>
        <p:nvSpPr>
          <p:cNvPr id="8" name="TextBox 7">
            <a:extLst>
              <a:ext uri="{FF2B5EF4-FFF2-40B4-BE49-F238E27FC236}">
                <a16:creationId xmlns:a16="http://schemas.microsoft.com/office/drawing/2014/main" id="{0D72188D-ABD2-164C-BC1A-F2C32C00AF93}"/>
              </a:ext>
            </a:extLst>
          </p:cNvPr>
          <p:cNvSpPr txBox="1"/>
          <p:nvPr/>
        </p:nvSpPr>
        <p:spPr>
          <a:xfrm>
            <a:off x="6022691" y="173621"/>
            <a:ext cx="312516" cy="369332"/>
          </a:xfrm>
          <a:prstGeom prst="rect">
            <a:avLst/>
          </a:prstGeom>
          <a:noFill/>
        </p:spPr>
        <p:txBody>
          <a:bodyPr wrap="square" rtlCol="0">
            <a:spAutoFit/>
          </a:bodyPr>
          <a:lstStyle/>
          <a:p>
            <a:r>
              <a:rPr lang="en-US" dirty="0"/>
              <a:t>C</a:t>
            </a:r>
          </a:p>
        </p:txBody>
      </p:sp>
      <p:sp>
        <p:nvSpPr>
          <p:cNvPr id="9" name="TextBox 8">
            <a:extLst>
              <a:ext uri="{FF2B5EF4-FFF2-40B4-BE49-F238E27FC236}">
                <a16:creationId xmlns:a16="http://schemas.microsoft.com/office/drawing/2014/main" id="{93F4D445-16B9-E944-A1CE-A698D68B51C7}"/>
              </a:ext>
            </a:extLst>
          </p:cNvPr>
          <p:cNvSpPr txBox="1"/>
          <p:nvPr/>
        </p:nvSpPr>
        <p:spPr>
          <a:xfrm>
            <a:off x="71376" y="2353083"/>
            <a:ext cx="312516" cy="369332"/>
          </a:xfrm>
          <a:prstGeom prst="rect">
            <a:avLst/>
          </a:prstGeom>
          <a:noFill/>
        </p:spPr>
        <p:txBody>
          <a:bodyPr wrap="square" rtlCol="0">
            <a:spAutoFit/>
          </a:bodyPr>
          <a:lstStyle/>
          <a:p>
            <a:r>
              <a:rPr lang="en-US" dirty="0"/>
              <a:t>D</a:t>
            </a:r>
          </a:p>
        </p:txBody>
      </p:sp>
      <p:sp>
        <p:nvSpPr>
          <p:cNvPr id="10" name="TextBox 9">
            <a:extLst>
              <a:ext uri="{FF2B5EF4-FFF2-40B4-BE49-F238E27FC236}">
                <a16:creationId xmlns:a16="http://schemas.microsoft.com/office/drawing/2014/main" id="{4134A185-5695-DD49-A49E-72E54929FD0C}"/>
              </a:ext>
            </a:extLst>
          </p:cNvPr>
          <p:cNvSpPr txBox="1"/>
          <p:nvPr/>
        </p:nvSpPr>
        <p:spPr>
          <a:xfrm>
            <a:off x="3001696" y="2353083"/>
            <a:ext cx="312516" cy="369332"/>
          </a:xfrm>
          <a:prstGeom prst="rect">
            <a:avLst/>
          </a:prstGeom>
          <a:noFill/>
        </p:spPr>
        <p:txBody>
          <a:bodyPr wrap="square" rtlCol="0">
            <a:spAutoFit/>
          </a:bodyPr>
          <a:lstStyle/>
          <a:p>
            <a:r>
              <a:rPr lang="en-US" dirty="0"/>
              <a:t>E</a:t>
            </a:r>
          </a:p>
        </p:txBody>
      </p:sp>
      <p:sp>
        <p:nvSpPr>
          <p:cNvPr id="11" name="TextBox 10">
            <a:extLst>
              <a:ext uri="{FF2B5EF4-FFF2-40B4-BE49-F238E27FC236}">
                <a16:creationId xmlns:a16="http://schemas.microsoft.com/office/drawing/2014/main" id="{356B8D48-69E9-8747-B47B-C70F0C8F53C3}"/>
              </a:ext>
            </a:extLst>
          </p:cNvPr>
          <p:cNvSpPr txBox="1"/>
          <p:nvPr/>
        </p:nvSpPr>
        <p:spPr>
          <a:xfrm>
            <a:off x="6022691" y="2425542"/>
            <a:ext cx="312516" cy="369332"/>
          </a:xfrm>
          <a:prstGeom prst="rect">
            <a:avLst/>
          </a:prstGeom>
          <a:noFill/>
        </p:spPr>
        <p:txBody>
          <a:bodyPr wrap="square" rtlCol="0">
            <a:spAutoFit/>
          </a:bodyPr>
          <a:lstStyle/>
          <a:p>
            <a:r>
              <a:rPr lang="en-US" dirty="0"/>
              <a:t>F</a:t>
            </a:r>
          </a:p>
        </p:txBody>
      </p:sp>
      <p:sp>
        <p:nvSpPr>
          <p:cNvPr id="12" name="TextBox 11">
            <a:extLst>
              <a:ext uri="{FF2B5EF4-FFF2-40B4-BE49-F238E27FC236}">
                <a16:creationId xmlns:a16="http://schemas.microsoft.com/office/drawing/2014/main" id="{1CDA7B6D-15AC-D446-B3B0-172064AE8CF1}"/>
              </a:ext>
            </a:extLst>
          </p:cNvPr>
          <p:cNvSpPr txBox="1"/>
          <p:nvPr/>
        </p:nvSpPr>
        <p:spPr>
          <a:xfrm>
            <a:off x="266217" y="4901876"/>
            <a:ext cx="5779623" cy="830997"/>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A: variance of protein amino acid sequences</a:t>
            </a:r>
          </a:p>
          <a:p>
            <a:r>
              <a:rPr lang="en-US" sz="1600" dirty="0">
                <a:latin typeface="Arial" panose="020B0604020202020204" pitchFamily="34" charset="0"/>
                <a:cs typeface="Arial" panose="020B0604020202020204" pitchFamily="34" charset="0"/>
              </a:rPr>
              <a:t>B,C: classifying RHL production using protein variants</a:t>
            </a:r>
          </a:p>
          <a:p>
            <a:r>
              <a:rPr lang="en-US" sz="1600" dirty="0">
                <a:latin typeface="Arial" panose="020B0604020202020204" pitchFamily="34" charset="0"/>
                <a:cs typeface="Arial" panose="020B0604020202020204" pitchFamily="34" charset="0"/>
              </a:rPr>
              <a:t>D,E,F: regression of specific growth rate on protein variants</a:t>
            </a:r>
          </a:p>
        </p:txBody>
      </p:sp>
      <p:sp>
        <p:nvSpPr>
          <p:cNvPr id="13" name="Rectangle 12">
            <a:extLst>
              <a:ext uri="{FF2B5EF4-FFF2-40B4-BE49-F238E27FC236}">
                <a16:creationId xmlns:a16="http://schemas.microsoft.com/office/drawing/2014/main" id="{E6ADF353-495A-4C48-9CDC-638CE6C777C4}"/>
              </a:ext>
            </a:extLst>
          </p:cNvPr>
          <p:cNvSpPr/>
          <p:nvPr/>
        </p:nvSpPr>
        <p:spPr>
          <a:xfrm>
            <a:off x="266217" y="5915734"/>
            <a:ext cx="3606949" cy="338554"/>
          </a:xfrm>
          <a:prstGeom prst="rect">
            <a:avLst/>
          </a:prstGeom>
        </p:spPr>
        <p:txBody>
          <a:bodyPr wrap="none">
            <a:spAutoFit/>
          </a:bodyPr>
          <a:lstStyle/>
          <a:p>
            <a:r>
              <a:rPr lang="en-US" sz="1600" dirty="0" err="1">
                <a:solidFill>
                  <a:srgbClr val="000000"/>
                </a:solidFill>
                <a:latin typeface="Arial" panose="020B0604020202020204" pitchFamily="34" charset="0"/>
                <a:cs typeface="Arial" panose="020B0604020202020204" pitchFamily="34" charset="0"/>
              </a:rPr>
              <a:t>dnaX</a:t>
            </a:r>
            <a:r>
              <a:rPr lang="en-US" sz="1600" dirty="0">
                <a:solidFill>
                  <a:srgbClr val="000000"/>
                </a:solidFill>
                <a:latin typeface="Arial" panose="020B0604020202020204" pitchFamily="34" charset="0"/>
                <a:cs typeface="Arial" panose="020B0604020202020204" pitchFamily="34" charset="0"/>
              </a:rPr>
              <a:t>: DNA polymerase III subunit tau</a:t>
            </a:r>
            <a:endParaRPr lang="en-US" sz="1600" dirty="0">
              <a:latin typeface="Arial" panose="020B0604020202020204" pitchFamily="34" charset="0"/>
              <a:cs typeface="Arial" panose="020B0604020202020204" pitchFamily="34" charset="0"/>
            </a:endParaRPr>
          </a:p>
        </p:txBody>
      </p:sp>
      <p:sp>
        <p:nvSpPr>
          <p:cNvPr id="14" name="Rectangle 13">
            <a:extLst>
              <a:ext uri="{FF2B5EF4-FFF2-40B4-BE49-F238E27FC236}">
                <a16:creationId xmlns:a16="http://schemas.microsoft.com/office/drawing/2014/main" id="{57B22725-DD8B-194A-B9B4-5058954F8DEF}"/>
              </a:ext>
            </a:extLst>
          </p:cNvPr>
          <p:cNvSpPr/>
          <p:nvPr/>
        </p:nvSpPr>
        <p:spPr>
          <a:xfrm>
            <a:off x="266217" y="6181426"/>
            <a:ext cx="3079689" cy="338554"/>
          </a:xfrm>
          <a:prstGeom prst="rect">
            <a:avLst/>
          </a:prstGeom>
        </p:spPr>
        <p:txBody>
          <a:bodyPr wrap="none">
            <a:spAutoFit/>
          </a:bodyPr>
          <a:lstStyle/>
          <a:p>
            <a:r>
              <a:rPr lang="en-US" sz="1600" dirty="0">
                <a:solidFill>
                  <a:srgbClr val="000000"/>
                </a:solidFill>
                <a:latin typeface="Arial" panose="020B0604020202020204" pitchFamily="34" charset="0"/>
                <a:cs typeface="Arial" panose="020B0604020202020204" pitchFamily="34" charset="0"/>
              </a:rPr>
              <a:t>gcvP1: </a:t>
            </a:r>
            <a:r>
              <a:rPr lang="en-US" sz="1600" dirty="0">
                <a:latin typeface="Arial" panose="020B0604020202020204" pitchFamily="34" charset="0"/>
                <a:cs typeface="Arial" panose="020B0604020202020204" pitchFamily="34" charset="0"/>
              </a:rPr>
              <a:t>Glycine dehydrogenase </a:t>
            </a:r>
          </a:p>
        </p:txBody>
      </p:sp>
      <p:sp>
        <p:nvSpPr>
          <p:cNvPr id="15" name="Rectangle 14">
            <a:extLst>
              <a:ext uri="{FF2B5EF4-FFF2-40B4-BE49-F238E27FC236}">
                <a16:creationId xmlns:a16="http://schemas.microsoft.com/office/drawing/2014/main" id="{A1680AFA-59CD-874A-B232-7B9433CA3A08}"/>
              </a:ext>
            </a:extLst>
          </p:cNvPr>
          <p:cNvSpPr/>
          <p:nvPr/>
        </p:nvSpPr>
        <p:spPr>
          <a:xfrm>
            <a:off x="3968108" y="5915734"/>
            <a:ext cx="3659976" cy="338554"/>
          </a:xfrm>
          <a:prstGeom prst="rect">
            <a:avLst/>
          </a:prstGeom>
        </p:spPr>
        <p:txBody>
          <a:bodyPr wrap="none">
            <a:spAutoFit/>
          </a:bodyPr>
          <a:lstStyle/>
          <a:p>
            <a:r>
              <a:rPr lang="en-US" sz="1600">
                <a:solidFill>
                  <a:srgbClr val="222222"/>
                </a:solidFill>
                <a:latin typeface="Arial" panose="020B0604020202020204" pitchFamily="34" charset="0"/>
                <a:cs typeface="Arial" panose="020B0604020202020204" pitchFamily="34" charset="0"/>
              </a:rPr>
              <a:t>pvdE: Pyoverdine biosynthesis protein</a:t>
            </a:r>
            <a:endParaRPr lang="en-US" sz="1600" dirty="0">
              <a:latin typeface="Arial" panose="020B0604020202020204" pitchFamily="34" charset="0"/>
              <a:cs typeface="Arial" panose="020B0604020202020204" pitchFamily="34" charset="0"/>
            </a:endParaRPr>
          </a:p>
        </p:txBody>
      </p:sp>
      <p:sp>
        <p:nvSpPr>
          <p:cNvPr id="16" name="Rectangle 15">
            <a:extLst>
              <a:ext uri="{FF2B5EF4-FFF2-40B4-BE49-F238E27FC236}">
                <a16:creationId xmlns:a16="http://schemas.microsoft.com/office/drawing/2014/main" id="{5C3998CE-59D8-D04B-8371-41A9DB58D033}"/>
              </a:ext>
            </a:extLst>
          </p:cNvPr>
          <p:cNvSpPr/>
          <p:nvPr/>
        </p:nvSpPr>
        <p:spPr>
          <a:xfrm>
            <a:off x="3968108" y="6212203"/>
            <a:ext cx="3613490" cy="338554"/>
          </a:xfrm>
          <a:prstGeom prst="rect">
            <a:avLst/>
          </a:prstGeom>
        </p:spPr>
        <p:txBody>
          <a:bodyPr wrap="none">
            <a:spAutoFit/>
          </a:bodyPr>
          <a:lstStyle/>
          <a:p>
            <a:r>
              <a:rPr lang="en-US" sz="1600">
                <a:latin typeface="Arial" panose="020B0604020202020204" pitchFamily="34" charset="0"/>
                <a:cs typeface="Arial" panose="020B0604020202020204" pitchFamily="34" charset="0"/>
              </a:rPr>
              <a:t>fliD: Flagellar hook-associated protein</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0713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D82E9A-4D8F-914A-AD31-A2B3CC6259B1}"/>
              </a:ext>
            </a:extLst>
          </p:cNvPr>
          <p:cNvSpPr txBox="1"/>
          <p:nvPr/>
        </p:nvSpPr>
        <p:spPr>
          <a:xfrm>
            <a:off x="254642" y="335666"/>
            <a:ext cx="6065135" cy="369332"/>
          </a:xfrm>
          <a:prstGeom prst="rect">
            <a:avLst/>
          </a:prstGeom>
          <a:noFill/>
        </p:spPr>
        <p:txBody>
          <a:bodyPr wrap="square" rtlCol="0">
            <a:spAutoFit/>
          </a:bodyPr>
          <a:lstStyle/>
          <a:p>
            <a:r>
              <a:rPr lang="en-US" dirty="0"/>
              <a:t>Variants in glycerol uptake proteins do not explain growth rate</a:t>
            </a:r>
          </a:p>
        </p:txBody>
      </p:sp>
      <p:pic>
        <p:nvPicPr>
          <p:cNvPr id="5" name="Picture 4">
            <a:extLst>
              <a:ext uri="{FF2B5EF4-FFF2-40B4-BE49-F238E27FC236}">
                <a16:creationId xmlns:a16="http://schemas.microsoft.com/office/drawing/2014/main" id="{B1BB72C7-5827-5140-B155-176683D1C781}"/>
              </a:ext>
            </a:extLst>
          </p:cNvPr>
          <p:cNvPicPr>
            <a:picLocks noChangeAspect="1"/>
          </p:cNvPicPr>
          <p:nvPr/>
        </p:nvPicPr>
        <p:blipFill>
          <a:blip r:embed="rId2"/>
          <a:stretch>
            <a:fillRect/>
          </a:stretch>
        </p:blipFill>
        <p:spPr>
          <a:xfrm>
            <a:off x="289366" y="990759"/>
            <a:ext cx="3539294" cy="2863611"/>
          </a:xfrm>
          <a:prstGeom prst="rect">
            <a:avLst/>
          </a:prstGeom>
        </p:spPr>
      </p:pic>
      <p:pic>
        <p:nvPicPr>
          <p:cNvPr id="6" name="Picture 5">
            <a:extLst>
              <a:ext uri="{FF2B5EF4-FFF2-40B4-BE49-F238E27FC236}">
                <a16:creationId xmlns:a16="http://schemas.microsoft.com/office/drawing/2014/main" id="{79508ED1-9075-9F4C-9F9B-ED486A57EC58}"/>
              </a:ext>
            </a:extLst>
          </p:cNvPr>
          <p:cNvPicPr>
            <a:picLocks noChangeAspect="1"/>
          </p:cNvPicPr>
          <p:nvPr/>
        </p:nvPicPr>
        <p:blipFill>
          <a:blip r:embed="rId3"/>
          <a:stretch>
            <a:fillRect/>
          </a:stretch>
        </p:blipFill>
        <p:spPr>
          <a:xfrm>
            <a:off x="150470" y="4147929"/>
            <a:ext cx="5868365" cy="1911664"/>
          </a:xfrm>
          <a:prstGeom prst="rect">
            <a:avLst/>
          </a:prstGeom>
        </p:spPr>
      </p:pic>
    </p:spTree>
    <p:extLst>
      <p:ext uri="{BB962C8B-B14F-4D97-AF65-F5344CB8AC3E}">
        <p14:creationId xmlns:p14="http://schemas.microsoft.com/office/powerpoint/2010/main" val="3698241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39DDC0-E7E1-8341-AE57-156900E1514C}"/>
              </a:ext>
            </a:extLst>
          </p:cNvPr>
          <p:cNvSpPr txBox="1"/>
          <p:nvPr/>
        </p:nvSpPr>
        <p:spPr>
          <a:xfrm>
            <a:off x="1597304" y="2789498"/>
            <a:ext cx="6493399" cy="954107"/>
          </a:xfrm>
          <a:prstGeom prst="rect">
            <a:avLst/>
          </a:prstGeom>
          <a:noFill/>
        </p:spPr>
        <p:txBody>
          <a:bodyPr wrap="square" rtlCol="0">
            <a:spAutoFit/>
          </a:bodyPr>
          <a:lstStyle/>
          <a:p>
            <a:pPr algn="ctr"/>
            <a:r>
              <a:rPr lang="en-US" altLang="zh-CN" sz="2800" b="1" dirty="0"/>
              <a:t>Rhamnolipid</a:t>
            </a:r>
            <a:r>
              <a:rPr lang="zh-CN" altLang="en-US" sz="2800" b="1" dirty="0"/>
              <a:t> </a:t>
            </a:r>
            <a:r>
              <a:rPr lang="en-US" altLang="zh-CN" sz="2800" b="1" dirty="0"/>
              <a:t>is</a:t>
            </a:r>
            <a:r>
              <a:rPr lang="zh-CN" altLang="en-US" sz="2800" b="1" dirty="0"/>
              <a:t> </a:t>
            </a:r>
            <a:r>
              <a:rPr lang="en-US" altLang="zh-CN" sz="2800" b="1" dirty="0"/>
              <a:t>produced</a:t>
            </a:r>
            <a:r>
              <a:rPr lang="zh-CN" altLang="en-US" sz="2800" b="1" dirty="0"/>
              <a:t> </a:t>
            </a:r>
            <a:r>
              <a:rPr lang="en-US" altLang="zh-CN" sz="2800" b="1" dirty="0"/>
              <a:t>when</a:t>
            </a:r>
            <a:r>
              <a:rPr lang="zh-CN" altLang="en-US" sz="2800" b="1" dirty="0"/>
              <a:t> </a:t>
            </a:r>
            <a:r>
              <a:rPr lang="en-US" altLang="zh-CN" sz="2800" b="1" dirty="0"/>
              <a:t>nitrogen</a:t>
            </a:r>
            <a:r>
              <a:rPr lang="zh-CN" altLang="en-US" sz="2800" b="1" dirty="0"/>
              <a:t> </a:t>
            </a:r>
            <a:r>
              <a:rPr lang="en-US" altLang="zh-CN" sz="2800" b="1" dirty="0"/>
              <a:t>is</a:t>
            </a:r>
            <a:r>
              <a:rPr lang="zh-CN" altLang="en-US" sz="2800" b="1" dirty="0"/>
              <a:t> </a:t>
            </a:r>
            <a:r>
              <a:rPr lang="en-US" altLang="zh-CN" sz="2800" b="1" dirty="0"/>
              <a:t>limited</a:t>
            </a:r>
            <a:r>
              <a:rPr lang="zh-CN" altLang="en-US" sz="2800" b="1" dirty="0"/>
              <a:t> </a:t>
            </a:r>
            <a:r>
              <a:rPr lang="en-US" altLang="zh-CN" sz="2800" b="1" dirty="0"/>
              <a:t>and</a:t>
            </a:r>
            <a:r>
              <a:rPr lang="zh-CN" altLang="en-US" sz="2800" b="1" dirty="0"/>
              <a:t> </a:t>
            </a:r>
            <a:r>
              <a:rPr lang="en-US" altLang="zh-CN" sz="2800" b="1" dirty="0"/>
              <a:t>NADH</a:t>
            </a:r>
            <a:r>
              <a:rPr lang="zh-CN" altLang="en-US" sz="2800" b="1" dirty="0"/>
              <a:t> </a:t>
            </a:r>
            <a:r>
              <a:rPr lang="en-US" altLang="zh-CN" sz="2800" b="1" dirty="0"/>
              <a:t>is</a:t>
            </a:r>
            <a:r>
              <a:rPr lang="zh-CN" altLang="en-US" sz="2800" b="1" dirty="0"/>
              <a:t> </a:t>
            </a:r>
            <a:r>
              <a:rPr lang="en-US" altLang="zh-CN" sz="2800" b="1" dirty="0"/>
              <a:t>suboptimal</a:t>
            </a:r>
            <a:endParaRPr lang="en-US" sz="2800" b="1" dirty="0"/>
          </a:p>
        </p:txBody>
      </p:sp>
    </p:spTree>
    <p:extLst>
      <p:ext uri="{BB962C8B-B14F-4D97-AF65-F5344CB8AC3E}">
        <p14:creationId xmlns:p14="http://schemas.microsoft.com/office/powerpoint/2010/main" val="1424958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ght, sitting, white, fireworks&#10;&#10;Description automatically generated">
            <a:extLst>
              <a:ext uri="{FF2B5EF4-FFF2-40B4-BE49-F238E27FC236}">
                <a16:creationId xmlns:a16="http://schemas.microsoft.com/office/drawing/2014/main" id="{C9654FD8-766D-5D40-AB42-E2CE0E09586B}"/>
              </a:ext>
            </a:extLst>
          </p:cNvPr>
          <p:cNvPicPr>
            <a:picLocks noChangeAspect="1"/>
          </p:cNvPicPr>
          <p:nvPr/>
        </p:nvPicPr>
        <p:blipFill>
          <a:blip r:embed="rId2"/>
          <a:stretch>
            <a:fillRect/>
          </a:stretch>
        </p:blipFill>
        <p:spPr>
          <a:xfrm>
            <a:off x="2942299" y="129022"/>
            <a:ext cx="6051230" cy="6599956"/>
          </a:xfrm>
          <a:prstGeom prst="rect">
            <a:avLst/>
          </a:prstGeom>
        </p:spPr>
      </p:pic>
      <p:sp>
        <p:nvSpPr>
          <p:cNvPr id="6" name="TextBox 5">
            <a:extLst>
              <a:ext uri="{FF2B5EF4-FFF2-40B4-BE49-F238E27FC236}">
                <a16:creationId xmlns:a16="http://schemas.microsoft.com/office/drawing/2014/main" id="{5DF8E4F4-D4AF-FB48-A995-101567F48542}"/>
              </a:ext>
            </a:extLst>
          </p:cNvPr>
          <p:cNvSpPr txBox="1"/>
          <p:nvPr/>
        </p:nvSpPr>
        <p:spPr>
          <a:xfrm>
            <a:off x="150471" y="335666"/>
            <a:ext cx="3287210" cy="923330"/>
          </a:xfrm>
          <a:prstGeom prst="rect">
            <a:avLst/>
          </a:prstGeom>
          <a:noFill/>
        </p:spPr>
        <p:txBody>
          <a:bodyPr wrap="square" rtlCol="0">
            <a:spAutoFit/>
          </a:bodyPr>
          <a:lstStyle/>
          <a:p>
            <a:r>
              <a:rPr lang="en-US" dirty="0"/>
              <a:t>1. RL is produced when nitrogen is limited </a:t>
            </a:r>
            <a:r>
              <a:rPr lang="en-US" u="sng" dirty="0"/>
              <a:t>and </a:t>
            </a:r>
            <a:r>
              <a:rPr lang="en-US" dirty="0"/>
              <a:t>internal NADH is suboptimal</a:t>
            </a:r>
          </a:p>
        </p:txBody>
      </p:sp>
      <p:sp>
        <p:nvSpPr>
          <p:cNvPr id="7" name="TextBox 6">
            <a:extLst>
              <a:ext uri="{FF2B5EF4-FFF2-40B4-BE49-F238E27FC236}">
                <a16:creationId xmlns:a16="http://schemas.microsoft.com/office/drawing/2014/main" id="{D650C49A-9235-0E4D-AD70-F27E8AA24C37}"/>
              </a:ext>
            </a:extLst>
          </p:cNvPr>
          <p:cNvSpPr txBox="1"/>
          <p:nvPr/>
        </p:nvSpPr>
        <p:spPr>
          <a:xfrm>
            <a:off x="150470" y="1326073"/>
            <a:ext cx="3287209" cy="646331"/>
          </a:xfrm>
          <a:prstGeom prst="rect">
            <a:avLst/>
          </a:prstGeom>
          <a:noFill/>
        </p:spPr>
        <p:txBody>
          <a:bodyPr wrap="square" rtlCol="0">
            <a:spAutoFit/>
          </a:bodyPr>
          <a:lstStyle/>
          <a:p>
            <a:r>
              <a:rPr lang="en-US" dirty="0"/>
              <a:t>2. Alternative pathways exist to dump excess carbon</a:t>
            </a:r>
          </a:p>
        </p:txBody>
      </p:sp>
      <p:sp>
        <p:nvSpPr>
          <p:cNvPr id="8" name="TextBox 7">
            <a:extLst>
              <a:ext uri="{FF2B5EF4-FFF2-40B4-BE49-F238E27FC236}">
                <a16:creationId xmlns:a16="http://schemas.microsoft.com/office/drawing/2014/main" id="{6BB75D36-6896-AF41-95FC-0D2B654C748C}"/>
              </a:ext>
            </a:extLst>
          </p:cNvPr>
          <p:cNvSpPr txBox="1"/>
          <p:nvPr/>
        </p:nvSpPr>
        <p:spPr>
          <a:xfrm>
            <a:off x="150470" y="2213725"/>
            <a:ext cx="3402958" cy="923330"/>
          </a:xfrm>
          <a:prstGeom prst="rect">
            <a:avLst/>
          </a:prstGeom>
          <a:noFill/>
        </p:spPr>
        <p:txBody>
          <a:bodyPr wrap="square" rtlCol="0">
            <a:spAutoFit/>
          </a:bodyPr>
          <a:lstStyle/>
          <a:p>
            <a:r>
              <a:rPr lang="en-US" dirty="0"/>
              <a:t>3. [Should we expect consequence of </a:t>
            </a:r>
            <a:r>
              <a:rPr lang="en-US" dirty="0" err="1"/>
              <a:t>rhlA</a:t>
            </a:r>
            <a:r>
              <a:rPr lang="en-US" dirty="0"/>
              <a:t>?] No compromise in growth but metabolism is altered. </a:t>
            </a:r>
          </a:p>
        </p:txBody>
      </p:sp>
      <p:sp>
        <p:nvSpPr>
          <p:cNvPr id="9" name="TextBox 8">
            <a:extLst>
              <a:ext uri="{FF2B5EF4-FFF2-40B4-BE49-F238E27FC236}">
                <a16:creationId xmlns:a16="http://schemas.microsoft.com/office/drawing/2014/main" id="{D90C3252-7EFB-6943-AA74-30C43B05FF81}"/>
              </a:ext>
            </a:extLst>
          </p:cNvPr>
          <p:cNvSpPr txBox="1"/>
          <p:nvPr/>
        </p:nvSpPr>
        <p:spPr>
          <a:xfrm>
            <a:off x="150470" y="5927647"/>
            <a:ext cx="3402958" cy="646331"/>
          </a:xfrm>
          <a:prstGeom prst="rect">
            <a:avLst/>
          </a:prstGeom>
          <a:noFill/>
        </p:spPr>
        <p:txBody>
          <a:bodyPr wrap="square" rtlCol="0">
            <a:spAutoFit/>
          </a:bodyPr>
          <a:lstStyle/>
          <a:p>
            <a:r>
              <a:rPr lang="en-US" dirty="0"/>
              <a:t>6. Correlation between RHL and virulence?</a:t>
            </a:r>
          </a:p>
        </p:txBody>
      </p:sp>
      <p:sp>
        <p:nvSpPr>
          <p:cNvPr id="10" name="TextBox 9">
            <a:extLst>
              <a:ext uri="{FF2B5EF4-FFF2-40B4-BE49-F238E27FC236}">
                <a16:creationId xmlns:a16="http://schemas.microsoft.com/office/drawing/2014/main" id="{5673125A-752D-0D43-B472-A5465CC1DA8A}"/>
              </a:ext>
            </a:extLst>
          </p:cNvPr>
          <p:cNvSpPr txBox="1"/>
          <p:nvPr/>
        </p:nvSpPr>
        <p:spPr>
          <a:xfrm>
            <a:off x="150470" y="3343699"/>
            <a:ext cx="3402958" cy="1754326"/>
          </a:xfrm>
          <a:prstGeom prst="rect">
            <a:avLst/>
          </a:prstGeom>
          <a:noFill/>
        </p:spPr>
        <p:txBody>
          <a:bodyPr wrap="square" rtlCol="0">
            <a:spAutoFit/>
          </a:bodyPr>
          <a:lstStyle/>
          <a:p>
            <a:r>
              <a:rPr lang="en-US" dirty="0"/>
              <a:t>4. </a:t>
            </a:r>
            <a:r>
              <a:rPr lang="en-US" dirty="0" err="1"/>
              <a:t>RhlA</a:t>
            </a:r>
            <a:r>
              <a:rPr lang="en-US" dirty="0"/>
              <a:t> seems to have slight but observable increase of oxidative burden (evidenced by limited methionine and increased gamma-</a:t>
            </a:r>
            <a:r>
              <a:rPr lang="en-US" dirty="0" err="1"/>
              <a:t>glutamylcysteine</a:t>
            </a:r>
            <a:r>
              <a:rPr lang="en-US" dirty="0"/>
              <a:t>, both contain </a:t>
            </a:r>
            <a:r>
              <a:rPr lang="en-US" dirty="0" err="1"/>
              <a:t>Sulfer</a:t>
            </a:r>
            <a:r>
              <a:rPr lang="en-US" dirty="0"/>
              <a:t>)</a:t>
            </a:r>
          </a:p>
        </p:txBody>
      </p:sp>
      <p:sp>
        <p:nvSpPr>
          <p:cNvPr id="11" name="TextBox 10">
            <a:extLst>
              <a:ext uri="{FF2B5EF4-FFF2-40B4-BE49-F238E27FC236}">
                <a16:creationId xmlns:a16="http://schemas.microsoft.com/office/drawing/2014/main" id="{72054FE7-539A-D845-B4D1-7AB9BABE36CA}"/>
              </a:ext>
            </a:extLst>
          </p:cNvPr>
          <p:cNvSpPr txBox="1"/>
          <p:nvPr/>
        </p:nvSpPr>
        <p:spPr>
          <a:xfrm>
            <a:off x="150470" y="5126316"/>
            <a:ext cx="3402958" cy="646331"/>
          </a:xfrm>
          <a:prstGeom prst="rect">
            <a:avLst/>
          </a:prstGeom>
          <a:noFill/>
        </p:spPr>
        <p:txBody>
          <a:bodyPr wrap="square" rtlCol="0">
            <a:spAutoFit/>
          </a:bodyPr>
          <a:lstStyle/>
          <a:p>
            <a:r>
              <a:rPr lang="en-US" dirty="0"/>
              <a:t>5. Model predicts altered </a:t>
            </a:r>
            <a:r>
              <a:rPr lang="en-US" dirty="0" err="1"/>
              <a:t>sulfer</a:t>
            </a:r>
            <a:r>
              <a:rPr lang="en-US" dirty="0"/>
              <a:t> metabolism</a:t>
            </a:r>
          </a:p>
        </p:txBody>
      </p:sp>
    </p:spTree>
    <p:extLst>
      <p:ext uri="{BB962C8B-B14F-4D97-AF65-F5344CB8AC3E}">
        <p14:creationId xmlns:p14="http://schemas.microsoft.com/office/powerpoint/2010/main" val="166432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02A516-49E9-6740-92AB-BDFF0E89CB6F}"/>
              </a:ext>
            </a:extLst>
          </p:cNvPr>
          <p:cNvSpPr txBox="1"/>
          <p:nvPr/>
        </p:nvSpPr>
        <p:spPr>
          <a:xfrm>
            <a:off x="92597" y="294092"/>
            <a:ext cx="8530542"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Overflow metabolism is a ubiquitous consequence of fast-growing bacteria</a:t>
            </a:r>
          </a:p>
        </p:txBody>
      </p:sp>
      <p:sp>
        <p:nvSpPr>
          <p:cNvPr id="12" name="Rectangle 11">
            <a:extLst>
              <a:ext uri="{FF2B5EF4-FFF2-40B4-BE49-F238E27FC236}">
                <a16:creationId xmlns:a16="http://schemas.microsoft.com/office/drawing/2014/main" id="{8684431D-35E2-C245-BC43-2BED4BF03ED1}"/>
              </a:ext>
            </a:extLst>
          </p:cNvPr>
          <p:cNvSpPr/>
          <p:nvPr/>
        </p:nvSpPr>
        <p:spPr>
          <a:xfrm>
            <a:off x="682905" y="1221939"/>
            <a:ext cx="7859211" cy="1200329"/>
          </a:xfrm>
          <a:prstGeom prst="rect">
            <a:avLst/>
          </a:prstGeom>
        </p:spPr>
        <p:txBody>
          <a:bodyPr wrap="square">
            <a:spAutoFit/>
          </a:bodyPr>
          <a:lstStyle/>
          <a:p>
            <a:r>
              <a:rPr lang="en-US" b="1" dirty="0">
                <a:solidFill>
                  <a:srgbClr val="111111"/>
                </a:solidFill>
                <a:latin typeface="Arial" panose="020B0604020202020204" pitchFamily="34" charset="0"/>
                <a:cs typeface="Arial" panose="020B0604020202020204" pitchFamily="34" charset="0"/>
              </a:rPr>
              <a:t>Overflow</a:t>
            </a:r>
            <a:r>
              <a:rPr lang="en-US" dirty="0">
                <a:solidFill>
                  <a:srgbClr val="111111"/>
                </a:solidFill>
                <a:latin typeface="Arial" panose="020B0604020202020204" pitchFamily="34" charset="0"/>
                <a:cs typeface="Arial" panose="020B0604020202020204" pitchFamily="34" charset="0"/>
              </a:rPr>
              <a:t>: when cells are pushed to high metabolic rates, they exhibit </a:t>
            </a:r>
            <a:r>
              <a:rPr lang="en-US" u="sng" dirty="0">
                <a:solidFill>
                  <a:srgbClr val="111111"/>
                </a:solidFill>
                <a:latin typeface="Arial" panose="020B0604020202020204" pitchFamily="34" charset="0"/>
                <a:cs typeface="Arial" panose="020B0604020202020204" pitchFamily="34" charset="0"/>
              </a:rPr>
              <a:t>incomplete catabolism of nutrients</a:t>
            </a:r>
            <a:r>
              <a:rPr lang="en-US" dirty="0">
                <a:solidFill>
                  <a:srgbClr val="111111"/>
                </a:solidFill>
                <a:latin typeface="Arial" panose="020B0604020202020204" pitchFamily="34" charset="0"/>
                <a:cs typeface="Arial" panose="020B0604020202020204" pitchFamily="34" charset="0"/>
              </a:rPr>
              <a:t>, with </a:t>
            </a:r>
            <a:r>
              <a:rPr lang="en-US" u="sng" dirty="0">
                <a:solidFill>
                  <a:srgbClr val="111111"/>
                </a:solidFill>
                <a:latin typeface="Arial" panose="020B0604020202020204" pitchFamily="34" charset="0"/>
                <a:cs typeface="Arial" panose="020B0604020202020204" pitchFamily="34" charset="0"/>
              </a:rPr>
              <a:t>a lower energy yield </a:t>
            </a:r>
            <a:r>
              <a:rPr lang="en-US" dirty="0">
                <a:solidFill>
                  <a:srgbClr val="111111"/>
                </a:solidFill>
                <a:latin typeface="Arial" panose="020B0604020202020204" pitchFamily="34" charset="0"/>
                <a:cs typeface="Arial" panose="020B0604020202020204" pitchFamily="34" charset="0"/>
              </a:rPr>
              <a:t>and </a:t>
            </a:r>
            <a:r>
              <a:rPr lang="en-US" u="sng" dirty="0">
                <a:solidFill>
                  <a:srgbClr val="FF0000"/>
                </a:solidFill>
                <a:latin typeface="Arial" panose="020B0604020202020204" pitchFamily="34" charset="0"/>
                <a:cs typeface="Arial" panose="020B0604020202020204" pitchFamily="34" charset="0"/>
              </a:rPr>
              <a:t>excretion of metabolic byproducts </a:t>
            </a:r>
            <a:r>
              <a:rPr lang="en-US" u="sng" dirty="0">
                <a:latin typeface="Arial" panose="020B0604020202020204" pitchFamily="34" charset="0"/>
                <a:cs typeface="Arial" panose="020B0604020202020204" pitchFamily="34" charset="0"/>
              </a:rPr>
              <a:t>that could otherwise be used for catabolism or anabolism</a:t>
            </a:r>
            <a:r>
              <a:rPr lang="en-US" dirty="0">
                <a:solidFill>
                  <a:srgbClr val="111111"/>
                </a:solidFill>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CD4D12A7-265F-504B-A11C-02E59043566A}"/>
              </a:ext>
            </a:extLst>
          </p:cNvPr>
          <p:cNvSpPr/>
          <p:nvPr/>
        </p:nvSpPr>
        <p:spPr>
          <a:xfrm>
            <a:off x="682904" y="2828835"/>
            <a:ext cx="8102281" cy="2246769"/>
          </a:xfrm>
          <a:prstGeom prst="rect">
            <a:avLst/>
          </a:prstGeom>
        </p:spPr>
        <p:txBody>
          <a:bodyPr wrap="square">
            <a:spAutoFit/>
          </a:bodyPr>
          <a:lstStyle/>
          <a:p>
            <a:r>
              <a:rPr lang="en-US" b="1" dirty="0">
                <a:solidFill>
                  <a:srgbClr val="111111"/>
                </a:solidFill>
                <a:latin typeface="Arial" panose="020B0604020202020204" pitchFamily="34" charset="0"/>
                <a:cs typeface="Arial" panose="020B0604020202020204" pitchFamily="34" charset="0"/>
              </a:rPr>
              <a:t>Examples</a:t>
            </a:r>
            <a:r>
              <a:rPr lang="en-US" dirty="0">
                <a:solidFill>
                  <a:srgbClr val="111111"/>
                </a:solidFill>
                <a:latin typeface="Arial" panose="020B0604020202020204" pitchFamily="34" charset="0"/>
                <a:cs typeface="Arial" panose="020B0604020202020204" pitchFamily="34" charset="0"/>
              </a:rPr>
              <a:t>: </a:t>
            </a:r>
          </a:p>
          <a:p>
            <a:endParaRPr lang="en-US" dirty="0">
              <a:solidFill>
                <a:srgbClr val="11111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111111"/>
                </a:solidFill>
                <a:latin typeface="Arial" panose="020B0604020202020204" pitchFamily="34" charset="0"/>
                <a:cs typeface="Arial" panose="020B0604020202020204" pitchFamily="34" charset="0"/>
              </a:rPr>
              <a:t>Acetate switch in </a:t>
            </a:r>
            <a:r>
              <a:rPr lang="en-US" i="1" dirty="0">
                <a:solidFill>
                  <a:srgbClr val="111111"/>
                </a:solidFill>
                <a:latin typeface="Arial" panose="020B0604020202020204" pitchFamily="34" charset="0"/>
                <a:cs typeface="Arial" panose="020B0604020202020204" pitchFamily="34" charset="0"/>
              </a:rPr>
              <a:t>E</a:t>
            </a:r>
            <a:r>
              <a:rPr lang="en-US" altLang="zh-CN" i="1" dirty="0">
                <a:solidFill>
                  <a:srgbClr val="111111"/>
                </a:solidFill>
                <a:latin typeface="Arial" panose="020B0604020202020204" pitchFamily="34" charset="0"/>
                <a:cs typeface="Arial" panose="020B0604020202020204" pitchFamily="34" charset="0"/>
              </a:rPr>
              <a:t>scherichia</a:t>
            </a:r>
            <a:r>
              <a:rPr lang="en-US" i="1" dirty="0">
                <a:solidFill>
                  <a:srgbClr val="111111"/>
                </a:solidFill>
                <a:latin typeface="Arial" panose="020B0604020202020204" pitchFamily="34" charset="0"/>
                <a:cs typeface="Arial" panose="020B0604020202020204" pitchFamily="34" charset="0"/>
              </a:rPr>
              <a:t> coli</a:t>
            </a:r>
          </a:p>
          <a:p>
            <a:pPr marL="742950" lvl="1" indent="-285750">
              <a:buFont typeface="Arial" panose="020B0604020202020204" pitchFamily="34" charset="0"/>
              <a:buChar char="•"/>
            </a:pPr>
            <a:r>
              <a:rPr lang="en-US" sz="1600" i="1" dirty="0">
                <a:solidFill>
                  <a:srgbClr val="111111"/>
                </a:solidFill>
                <a:latin typeface="Arial" panose="020B0604020202020204" pitchFamily="34" charset="0"/>
                <a:cs typeface="Arial" panose="020B0604020202020204" pitchFamily="34" charset="0"/>
              </a:rPr>
              <a:t>E. coli</a:t>
            </a:r>
            <a:r>
              <a:rPr 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produces</a:t>
            </a:r>
            <a:r>
              <a:rPr lang="zh-CN" altLang="en-US" sz="1600" dirty="0">
                <a:solidFill>
                  <a:srgbClr val="111111"/>
                </a:solidFill>
                <a:latin typeface="Arial" panose="020B0604020202020204" pitchFamily="34" charset="0"/>
                <a:cs typeface="Arial" panose="020B0604020202020204" pitchFamily="34" charset="0"/>
              </a:rPr>
              <a:t> </a:t>
            </a:r>
            <a:r>
              <a:rPr lang="en-US" sz="1600" dirty="0">
                <a:solidFill>
                  <a:srgbClr val="111111"/>
                </a:solidFill>
                <a:latin typeface="Arial" panose="020B0604020202020204" pitchFamily="34" charset="0"/>
                <a:cs typeface="Arial" panose="020B0604020202020204" pitchFamily="34" charset="0"/>
              </a:rPr>
              <a:t>acetate at high growth rate</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in</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aerobic</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condition</a:t>
            </a:r>
            <a:endParaRPr lang="en-US" sz="1600" dirty="0">
              <a:solidFill>
                <a:srgbClr val="11111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111111"/>
                </a:solidFill>
                <a:latin typeface="Arial" panose="020B0604020202020204" pitchFamily="34" charset="0"/>
                <a:cs typeface="Arial" panose="020B0604020202020204" pitchFamily="34" charset="0"/>
              </a:rPr>
              <a:t>Crabtree effect in </a:t>
            </a:r>
            <a:r>
              <a:rPr lang="en-US" altLang="zh-CN" i="1" dirty="0">
                <a:solidFill>
                  <a:srgbClr val="111111"/>
                </a:solidFill>
                <a:latin typeface="Arial" panose="020B0604020202020204" pitchFamily="34" charset="0"/>
                <a:cs typeface="Arial" panose="020B0604020202020204" pitchFamily="34" charset="0"/>
              </a:rPr>
              <a:t>Saccharomyces</a:t>
            </a:r>
            <a:r>
              <a:rPr lang="zh-CN" altLang="en-US" i="1" dirty="0">
                <a:solidFill>
                  <a:srgbClr val="111111"/>
                </a:solidFill>
                <a:latin typeface="Arial" panose="020B0604020202020204" pitchFamily="34" charset="0"/>
                <a:cs typeface="Arial" panose="020B0604020202020204" pitchFamily="34" charset="0"/>
              </a:rPr>
              <a:t> </a:t>
            </a:r>
            <a:r>
              <a:rPr lang="en-US" altLang="zh-CN" i="1" dirty="0">
                <a:solidFill>
                  <a:srgbClr val="111111"/>
                </a:solidFill>
                <a:latin typeface="Arial" panose="020B0604020202020204" pitchFamily="34" charset="0"/>
                <a:cs typeface="Arial" panose="020B0604020202020204" pitchFamily="34" charset="0"/>
              </a:rPr>
              <a:t>cerevisiae</a:t>
            </a:r>
            <a:endParaRPr lang="en-US" i="1" dirty="0">
              <a:solidFill>
                <a:srgbClr val="11111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altLang="zh-CN" sz="1600" i="1" dirty="0">
                <a:solidFill>
                  <a:srgbClr val="111111"/>
                </a:solidFill>
                <a:latin typeface="Arial" panose="020B0604020202020204" pitchFamily="34" charset="0"/>
                <a:cs typeface="Arial" panose="020B0604020202020204" pitchFamily="34" charset="0"/>
              </a:rPr>
              <a:t>S.</a:t>
            </a:r>
            <a:r>
              <a:rPr lang="zh-CN" altLang="en-US" sz="1600" i="1" dirty="0">
                <a:solidFill>
                  <a:srgbClr val="111111"/>
                </a:solidFill>
                <a:latin typeface="Arial" panose="020B0604020202020204" pitchFamily="34" charset="0"/>
                <a:cs typeface="Arial" panose="020B0604020202020204" pitchFamily="34" charset="0"/>
              </a:rPr>
              <a:t> </a:t>
            </a:r>
            <a:r>
              <a:rPr lang="en-US" altLang="zh-CN" sz="1600" i="1" dirty="0">
                <a:solidFill>
                  <a:srgbClr val="111111"/>
                </a:solidFill>
                <a:latin typeface="Arial" panose="020B0604020202020204" pitchFamily="34" charset="0"/>
                <a:cs typeface="Arial" panose="020B0604020202020204" pitchFamily="34" charset="0"/>
              </a:rPr>
              <a:t>cerevisiae</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produces</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ethanol</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in</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aerobic</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condition,</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with</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high</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external</a:t>
            </a:r>
            <a:r>
              <a:rPr lang="zh-CN" altLang="en-US" sz="1600" dirty="0">
                <a:solidFill>
                  <a:srgbClr val="111111"/>
                </a:solidFill>
                <a:latin typeface="Arial" panose="020B0604020202020204" pitchFamily="34" charset="0"/>
                <a:cs typeface="Arial" panose="020B0604020202020204" pitchFamily="34" charset="0"/>
              </a:rPr>
              <a:t> </a:t>
            </a:r>
            <a:r>
              <a:rPr lang="en-US" altLang="zh-CN" sz="1600" dirty="0">
                <a:solidFill>
                  <a:srgbClr val="111111"/>
                </a:solidFill>
                <a:latin typeface="Arial" panose="020B0604020202020204" pitchFamily="34" charset="0"/>
                <a:cs typeface="Arial" panose="020B0604020202020204" pitchFamily="34" charset="0"/>
              </a:rPr>
              <a:t>glucose</a:t>
            </a:r>
            <a:endParaRPr lang="en-US" dirty="0">
              <a:solidFill>
                <a:srgbClr val="11111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solidFill>
                  <a:srgbClr val="111111"/>
                </a:solidFill>
                <a:latin typeface="Arial" panose="020B0604020202020204" pitchFamily="34" charset="0"/>
                <a:cs typeface="Arial" panose="020B0604020202020204" pitchFamily="34" charset="0"/>
              </a:rPr>
              <a:t>Warburg effect in cancer cells</a:t>
            </a:r>
          </a:p>
          <a:p>
            <a:pPr marL="742950" lvl="1" indent="-285750">
              <a:buFont typeface="Arial" panose="020B0604020202020204" pitchFamily="34" charset="0"/>
              <a:buChar char="•"/>
            </a:pPr>
            <a:r>
              <a:rPr lang="en-US" altLang="zh-CN" sz="1600" dirty="0">
                <a:latin typeface="Arial" panose="020B0604020202020204" pitchFamily="34" charset="0"/>
                <a:cs typeface="Arial" panose="020B0604020202020204" pitchFamily="34" charset="0"/>
              </a:rPr>
              <a:t>In</a:t>
            </a:r>
            <a:r>
              <a:rPr lang="en-US" sz="1600" dirty="0">
                <a:latin typeface="Arial" panose="020B0604020202020204" pitchFamily="34" charset="0"/>
                <a:cs typeface="Arial" panose="020B0604020202020204" pitchFamily="34" charset="0"/>
              </a:rPr>
              <a:t>creased glucose uptake and fermentation of glucose to lactate</a:t>
            </a:r>
            <a:endParaRPr lang="en-US" sz="1600" dirty="0">
              <a:solidFill>
                <a:srgbClr val="11111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52334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7F5B1F-B66F-E542-9C83-3E947E4F453E}"/>
              </a:ext>
            </a:extLst>
          </p:cNvPr>
          <p:cNvPicPr>
            <a:picLocks noChangeAspect="1"/>
          </p:cNvPicPr>
          <p:nvPr/>
        </p:nvPicPr>
        <p:blipFill>
          <a:blip r:embed="rId2"/>
          <a:stretch>
            <a:fillRect/>
          </a:stretch>
        </p:blipFill>
        <p:spPr>
          <a:xfrm>
            <a:off x="110276" y="1888768"/>
            <a:ext cx="3087227" cy="3400862"/>
          </a:xfrm>
          <a:prstGeom prst="rect">
            <a:avLst/>
          </a:prstGeom>
        </p:spPr>
      </p:pic>
      <p:pic>
        <p:nvPicPr>
          <p:cNvPr id="5" name="Picture 4">
            <a:extLst>
              <a:ext uri="{FF2B5EF4-FFF2-40B4-BE49-F238E27FC236}">
                <a16:creationId xmlns:a16="http://schemas.microsoft.com/office/drawing/2014/main" id="{989DF25E-D92C-0042-B056-AAC80A3E2B9E}"/>
              </a:ext>
            </a:extLst>
          </p:cNvPr>
          <p:cNvPicPr>
            <a:picLocks noChangeAspect="1"/>
          </p:cNvPicPr>
          <p:nvPr/>
        </p:nvPicPr>
        <p:blipFill>
          <a:blip r:embed="rId3"/>
          <a:stretch>
            <a:fillRect/>
          </a:stretch>
        </p:blipFill>
        <p:spPr>
          <a:xfrm>
            <a:off x="214987" y="252329"/>
            <a:ext cx="5487900" cy="1354254"/>
          </a:xfrm>
          <a:prstGeom prst="rect">
            <a:avLst/>
          </a:prstGeom>
        </p:spPr>
      </p:pic>
      <p:pic>
        <p:nvPicPr>
          <p:cNvPr id="6" name="Picture 5">
            <a:extLst>
              <a:ext uri="{FF2B5EF4-FFF2-40B4-BE49-F238E27FC236}">
                <a16:creationId xmlns:a16="http://schemas.microsoft.com/office/drawing/2014/main" id="{3D0DBA97-B081-BC41-9564-E8CC0B3FA557}"/>
              </a:ext>
            </a:extLst>
          </p:cNvPr>
          <p:cNvPicPr>
            <a:picLocks noChangeAspect="1"/>
          </p:cNvPicPr>
          <p:nvPr/>
        </p:nvPicPr>
        <p:blipFill>
          <a:blip r:embed="rId4"/>
          <a:stretch>
            <a:fillRect/>
          </a:stretch>
        </p:blipFill>
        <p:spPr>
          <a:xfrm>
            <a:off x="3197502" y="2152529"/>
            <a:ext cx="5487901" cy="3137101"/>
          </a:xfrm>
          <a:prstGeom prst="rect">
            <a:avLst/>
          </a:prstGeom>
        </p:spPr>
      </p:pic>
      <p:sp>
        <p:nvSpPr>
          <p:cNvPr id="7" name="Rectangle 6">
            <a:extLst>
              <a:ext uri="{FF2B5EF4-FFF2-40B4-BE49-F238E27FC236}">
                <a16:creationId xmlns:a16="http://schemas.microsoft.com/office/drawing/2014/main" id="{88611FCA-53D5-5641-B02B-8C4892D6C114}"/>
              </a:ext>
            </a:extLst>
          </p:cNvPr>
          <p:cNvSpPr/>
          <p:nvPr/>
        </p:nvSpPr>
        <p:spPr>
          <a:xfrm>
            <a:off x="0" y="3055716"/>
            <a:ext cx="1689904" cy="11921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5855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92C153B-3F97-4449-AD53-0AA018E0787D}"/>
              </a:ext>
            </a:extLst>
          </p:cNvPr>
          <p:cNvPicPr>
            <a:picLocks noChangeAspect="1"/>
          </p:cNvPicPr>
          <p:nvPr/>
        </p:nvPicPr>
        <p:blipFill>
          <a:blip r:embed="rId2"/>
          <a:stretch>
            <a:fillRect/>
          </a:stretch>
        </p:blipFill>
        <p:spPr>
          <a:xfrm>
            <a:off x="0" y="873969"/>
            <a:ext cx="6972300" cy="4483100"/>
          </a:xfrm>
          <a:prstGeom prst="rect">
            <a:avLst/>
          </a:prstGeom>
        </p:spPr>
      </p:pic>
      <p:sp>
        <p:nvSpPr>
          <p:cNvPr id="5" name="Rectangle 4">
            <a:extLst>
              <a:ext uri="{FF2B5EF4-FFF2-40B4-BE49-F238E27FC236}">
                <a16:creationId xmlns:a16="http://schemas.microsoft.com/office/drawing/2014/main" id="{6DE53C84-336E-7C43-9CDB-44EEAF2D421A}"/>
              </a:ext>
            </a:extLst>
          </p:cNvPr>
          <p:cNvSpPr/>
          <p:nvPr/>
        </p:nvSpPr>
        <p:spPr>
          <a:xfrm>
            <a:off x="1794076" y="2216551"/>
            <a:ext cx="2095018" cy="35881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A7E9248-8F30-0843-A6FD-21D0A7CE4345}"/>
              </a:ext>
            </a:extLst>
          </p:cNvPr>
          <p:cNvPicPr>
            <a:picLocks noChangeAspect="1"/>
          </p:cNvPicPr>
          <p:nvPr/>
        </p:nvPicPr>
        <p:blipFill>
          <a:blip r:embed="rId3"/>
          <a:stretch>
            <a:fillRect/>
          </a:stretch>
        </p:blipFill>
        <p:spPr>
          <a:xfrm>
            <a:off x="4933366" y="328994"/>
            <a:ext cx="3956127" cy="2066965"/>
          </a:xfrm>
          <a:prstGeom prst="rect">
            <a:avLst/>
          </a:prstGeom>
        </p:spPr>
      </p:pic>
    </p:spTree>
    <p:extLst>
      <p:ext uri="{BB962C8B-B14F-4D97-AF65-F5344CB8AC3E}">
        <p14:creationId xmlns:p14="http://schemas.microsoft.com/office/powerpoint/2010/main" val="86913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02A516-49E9-6740-92AB-BDFF0E89CB6F}"/>
              </a:ext>
            </a:extLst>
          </p:cNvPr>
          <p:cNvSpPr txBox="1"/>
          <p:nvPr/>
        </p:nvSpPr>
        <p:spPr>
          <a:xfrm>
            <a:off x="92596" y="349316"/>
            <a:ext cx="3009419"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Acetate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switch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in</a:t>
            </a:r>
            <a:r>
              <a:rPr lang="zh-CN" altLang="en-US" b="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E.</a:t>
            </a:r>
            <a:r>
              <a:rPr lang="zh-CN" altLang="en-US" b="1" i="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coli</a:t>
            </a:r>
            <a:endParaRPr lang="en-US" b="1" i="1" dirty="0">
              <a:latin typeface="Arial" panose="020B0604020202020204" pitchFamily="34" charset="0"/>
              <a:cs typeface="Arial" panose="020B0604020202020204" pitchFamily="34" charset="0"/>
            </a:endParaRPr>
          </a:p>
        </p:txBody>
      </p:sp>
      <p:pic>
        <p:nvPicPr>
          <p:cNvPr id="9" name="Picture 8" descr="A screenshot of a cell phone&#10;&#10;Description automatically generated">
            <a:extLst>
              <a:ext uri="{FF2B5EF4-FFF2-40B4-BE49-F238E27FC236}">
                <a16:creationId xmlns:a16="http://schemas.microsoft.com/office/drawing/2014/main" id="{B1A90440-31E2-724F-BD0D-BAE6B18C4D2B}"/>
              </a:ext>
            </a:extLst>
          </p:cNvPr>
          <p:cNvPicPr>
            <a:picLocks noChangeAspect="1"/>
          </p:cNvPicPr>
          <p:nvPr/>
        </p:nvPicPr>
        <p:blipFill>
          <a:blip r:embed="rId2"/>
          <a:stretch>
            <a:fillRect/>
          </a:stretch>
        </p:blipFill>
        <p:spPr>
          <a:xfrm>
            <a:off x="305507" y="5419074"/>
            <a:ext cx="4116023" cy="1227682"/>
          </a:xfrm>
          <a:prstGeom prst="rect">
            <a:avLst/>
          </a:prstGeom>
        </p:spPr>
      </p:pic>
      <p:pic>
        <p:nvPicPr>
          <p:cNvPr id="10" name="Picture 9">
            <a:extLst>
              <a:ext uri="{FF2B5EF4-FFF2-40B4-BE49-F238E27FC236}">
                <a16:creationId xmlns:a16="http://schemas.microsoft.com/office/drawing/2014/main" id="{A79092B7-66D6-C54A-AEAE-CF2C1A13B2F8}"/>
              </a:ext>
            </a:extLst>
          </p:cNvPr>
          <p:cNvPicPr>
            <a:picLocks noChangeAspect="1"/>
          </p:cNvPicPr>
          <p:nvPr/>
        </p:nvPicPr>
        <p:blipFill>
          <a:blip r:embed="rId3"/>
          <a:stretch>
            <a:fillRect/>
          </a:stretch>
        </p:blipFill>
        <p:spPr>
          <a:xfrm>
            <a:off x="547927" y="1246925"/>
            <a:ext cx="7226342" cy="3115594"/>
          </a:xfrm>
          <a:prstGeom prst="rect">
            <a:avLst/>
          </a:prstGeom>
        </p:spPr>
      </p:pic>
      <p:sp>
        <p:nvSpPr>
          <p:cNvPr id="11" name="TextBox 10">
            <a:extLst>
              <a:ext uri="{FF2B5EF4-FFF2-40B4-BE49-F238E27FC236}">
                <a16:creationId xmlns:a16="http://schemas.microsoft.com/office/drawing/2014/main" id="{925195B1-2C88-A942-B373-3DEFA32C7A64}"/>
              </a:ext>
            </a:extLst>
          </p:cNvPr>
          <p:cNvSpPr txBox="1"/>
          <p:nvPr/>
        </p:nvSpPr>
        <p:spPr>
          <a:xfrm>
            <a:off x="1695691" y="4564643"/>
            <a:ext cx="5752617" cy="646331"/>
          </a:xfrm>
          <a:prstGeom prst="rect">
            <a:avLst/>
          </a:prstGeom>
          <a:noFill/>
        </p:spPr>
        <p:txBody>
          <a:bodyPr wrap="square" rtlCol="0">
            <a:spAutoFit/>
          </a:bodyPr>
          <a:lstStyle/>
          <a:p>
            <a:pPr algn="ctr"/>
            <a:r>
              <a:rPr lang="en-US" altLang="zh-CN" dirty="0">
                <a:latin typeface="Arial" panose="020B0604020202020204" pitchFamily="34" charset="0"/>
                <a:cs typeface="Arial" panose="020B0604020202020204" pitchFamily="34" charset="0"/>
              </a:rPr>
              <a:t>Compared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respiration,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acetate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fermentation</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energy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inefficient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but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proteome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efficient</a:t>
            </a: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07E6CBF-B44B-A041-85F9-4CBF3EE0C707}"/>
              </a:ext>
            </a:extLst>
          </p:cNvPr>
          <p:cNvSpPr txBox="1"/>
          <p:nvPr/>
        </p:nvSpPr>
        <p:spPr>
          <a:xfrm>
            <a:off x="1369731" y="1246925"/>
            <a:ext cx="2639028" cy="523220"/>
          </a:xfrm>
          <a:prstGeom prst="rect">
            <a:avLst/>
          </a:prstGeom>
          <a:noFill/>
        </p:spPr>
        <p:txBody>
          <a:bodyPr wrap="square" rtlCol="0">
            <a:spAutoFit/>
          </a:bodyPr>
          <a:lstStyle/>
          <a:p>
            <a:r>
              <a:rPr lang="en-US" altLang="zh-CN" sz="1400" dirty="0">
                <a:latin typeface="Arial" panose="020B0604020202020204" pitchFamily="34" charset="0"/>
                <a:cs typeface="Arial" panose="020B0604020202020204" pitchFamily="34" charset="0"/>
              </a:rPr>
              <a:t>Slow</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growth: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Energy</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limiting</a:t>
            </a:r>
          </a:p>
          <a:p>
            <a:r>
              <a:rPr lang="en-US" altLang="zh-CN" sz="1400" dirty="0">
                <a:latin typeface="Arial" panose="020B0604020202020204" pitchFamily="34" charset="0"/>
                <a:cs typeface="Arial" panose="020B0604020202020204" pitchFamily="34" charset="0"/>
              </a:rPr>
              <a:t>Fast</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growth:</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Proteome</a:t>
            </a:r>
            <a:r>
              <a:rPr lang="zh-CN" altLang="en-US" sz="1400" dirty="0">
                <a:latin typeface="Arial" panose="020B0604020202020204" pitchFamily="34" charset="0"/>
                <a:cs typeface="Arial" panose="020B0604020202020204" pitchFamily="34" charset="0"/>
              </a:rPr>
              <a:t> </a:t>
            </a:r>
            <a:r>
              <a:rPr lang="en-US" altLang="zh-CN" sz="1400" dirty="0">
                <a:latin typeface="Arial" panose="020B0604020202020204" pitchFamily="34" charset="0"/>
                <a:cs typeface="Arial" panose="020B0604020202020204" pitchFamily="34" charset="0"/>
              </a:rPr>
              <a:t>limiting</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85266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B6D345-ED62-6340-9EE1-C91862DDB9E9}"/>
              </a:ext>
            </a:extLst>
          </p:cNvPr>
          <p:cNvSpPr txBox="1"/>
          <p:nvPr/>
        </p:nvSpPr>
        <p:spPr>
          <a:xfrm>
            <a:off x="92596" y="349316"/>
            <a:ext cx="5984113"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An</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alternative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theory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of</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acetate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switch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in</a:t>
            </a:r>
            <a:r>
              <a:rPr lang="zh-CN" altLang="en-US" b="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E.</a:t>
            </a:r>
            <a:r>
              <a:rPr lang="zh-CN" altLang="en-US" b="1" i="1" dirty="0">
                <a:latin typeface="Arial" panose="020B0604020202020204" pitchFamily="34" charset="0"/>
                <a:cs typeface="Arial" panose="020B0604020202020204" pitchFamily="34" charset="0"/>
              </a:rPr>
              <a:t> </a:t>
            </a:r>
            <a:r>
              <a:rPr lang="en-US" altLang="zh-CN" b="1" i="1" dirty="0">
                <a:latin typeface="Arial" panose="020B0604020202020204" pitchFamily="34" charset="0"/>
                <a:cs typeface="Arial" panose="020B0604020202020204" pitchFamily="34" charset="0"/>
              </a:rPr>
              <a:t>coli</a:t>
            </a:r>
            <a:endParaRPr lang="en-US" b="1" i="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02A270B-F6F7-504D-90E0-2BE406B54A00}"/>
              </a:ext>
            </a:extLst>
          </p:cNvPr>
          <p:cNvPicPr>
            <a:picLocks noChangeAspect="1"/>
          </p:cNvPicPr>
          <p:nvPr/>
        </p:nvPicPr>
        <p:blipFill>
          <a:blip r:embed="rId2"/>
          <a:stretch>
            <a:fillRect/>
          </a:stretch>
        </p:blipFill>
        <p:spPr>
          <a:xfrm>
            <a:off x="384496" y="3824635"/>
            <a:ext cx="4057650" cy="1384300"/>
          </a:xfrm>
          <a:prstGeom prst="rect">
            <a:avLst/>
          </a:prstGeom>
        </p:spPr>
      </p:pic>
      <p:pic>
        <p:nvPicPr>
          <p:cNvPr id="6" name="Picture 5">
            <a:extLst>
              <a:ext uri="{FF2B5EF4-FFF2-40B4-BE49-F238E27FC236}">
                <a16:creationId xmlns:a16="http://schemas.microsoft.com/office/drawing/2014/main" id="{5C001E0B-F77C-A643-A6E7-9F935E70B592}"/>
              </a:ext>
            </a:extLst>
          </p:cNvPr>
          <p:cNvPicPr>
            <a:picLocks noChangeAspect="1"/>
          </p:cNvPicPr>
          <p:nvPr/>
        </p:nvPicPr>
        <p:blipFill>
          <a:blip r:embed="rId3"/>
          <a:stretch>
            <a:fillRect/>
          </a:stretch>
        </p:blipFill>
        <p:spPr>
          <a:xfrm>
            <a:off x="4169314" y="843485"/>
            <a:ext cx="4882090" cy="5171030"/>
          </a:xfrm>
          <a:prstGeom prst="rect">
            <a:avLst/>
          </a:prstGeom>
        </p:spPr>
      </p:pic>
      <p:sp>
        <p:nvSpPr>
          <p:cNvPr id="7" name="Rectangle 6">
            <a:extLst>
              <a:ext uri="{FF2B5EF4-FFF2-40B4-BE49-F238E27FC236}">
                <a16:creationId xmlns:a16="http://schemas.microsoft.com/office/drawing/2014/main" id="{2F89FD4D-699F-EB43-BC2E-6BD983E3A234}"/>
              </a:ext>
            </a:extLst>
          </p:cNvPr>
          <p:cNvSpPr/>
          <p:nvPr/>
        </p:nvSpPr>
        <p:spPr>
          <a:xfrm>
            <a:off x="360623" y="2848003"/>
            <a:ext cx="4967237" cy="646331"/>
          </a:xfrm>
          <a:prstGeom prst="rect">
            <a:avLst/>
          </a:prstGeom>
        </p:spPr>
        <p:txBody>
          <a:bodyPr wrap="square">
            <a:spAutoFit/>
          </a:bodyPr>
          <a:lstStyle/>
          <a:p>
            <a:r>
              <a:rPr lang="en-US" dirty="0"/>
              <a:t>Fast growth drives cells to be bigger, reducing the membrane area available for respiratory proteins</a:t>
            </a:r>
            <a:r>
              <a:rPr lang="en-US" altLang="zh-CN" dirty="0"/>
              <a:t>.</a:t>
            </a:r>
            <a:endParaRPr lang="en-US" dirty="0"/>
          </a:p>
        </p:txBody>
      </p:sp>
      <p:pic>
        <p:nvPicPr>
          <p:cNvPr id="9" name="Picture 8" descr="A picture containing drawing&#10;&#10;Description automatically generated">
            <a:extLst>
              <a:ext uri="{FF2B5EF4-FFF2-40B4-BE49-F238E27FC236}">
                <a16:creationId xmlns:a16="http://schemas.microsoft.com/office/drawing/2014/main" id="{074AE1C2-A212-704B-AB33-2BDFBB206F59}"/>
              </a:ext>
            </a:extLst>
          </p:cNvPr>
          <p:cNvPicPr>
            <a:picLocks noChangeAspect="1"/>
          </p:cNvPicPr>
          <p:nvPr/>
        </p:nvPicPr>
        <p:blipFill>
          <a:blip r:embed="rId4"/>
          <a:stretch>
            <a:fillRect/>
          </a:stretch>
        </p:blipFill>
        <p:spPr>
          <a:xfrm>
            <a:off x="243067" y="1256779"/>
            <a:ext cx="5084793" cy="1271198"/>
          </a:xfrm>
          <a:prstGeom prst="rect">
            <a:avLst/>
          </a:prstGeom>
        </p:spPr>
      </p:pic>
      <p:sp>
        <p:nvSpPr>
          <p:cNvPr id="10" name="Rectangle 9">
            <a:extLst>
              <a:ext uri="{FF2B5EF4-FFF2-40B4-BE49-F238E27FC236}">
                <a16:creationId xmlns:a16="http://schemas.microsoft.com/office/drawing/2014/main" id="{7149FBD5-E03E-5D4C-944A-0C0093F3A78C}"/>
              </a:ext>
            </a:extLst>
          </p:cNvPr>
          <p:cNvSpPr/>
          <p:nvPr/>
        </p:nvSpPr>
        <p:spPr>
          <a:xfrm>
            <a:off x="4863900" y="5965209"/>
            <a:ext cx="4187504" cy="369332"/>
          </a:xfrm>
          <a:prstGeom prst="rect">
            <a:avLst/>
          </a:prstGeom>
        </p:spPr>
        <p:txBody>
          <a:bodyPr wrap="square">
            <a:spAutoFit/>
          </a:bodyPr>
          <a:lstStyle/>
          <a:p>
            <a:r>
              <a:rPr lang="en-US" altLang="zh-CN" dirty="0"/>
              <a:t>NADH/NAD</a:t>
            </a:r>
            <a:r>
              <a:rPr lang="zh-CN" altLang="en-US" dirty="0"/>
              <a:t> </a:t>
            </a:r>
            <a:r>
              <a:rPr lang="en-US" altLang="zh-CN" dirty="0"/>
              <a:t>ratio</a:t>
            </a:r>
            <a:r>
              <a:rPr lang="zh-CN" altLang="en-US" dirty="0"/>
              <a:t> </a:t>
            </a:r>
            <a:r>
              <a:rPr lang="en-US" altLang="zh-CN" dirty="0"/>
              <a:t>is</a:t>
            </a:r>
            <a:r>
              <a:rPr lang="zh-CN" altLang="en-US" dirty="0"/>
              <a:t> </a:t>
            </a:r>
            <a:r>
              <a:rPr lang="en-US" altLang="zh-CN" dirty="0"/>
              <a:t>the</a:t>
            </a:r>
            <a:r>
              <a:rPr lang="zh-CN" altLang="en-US" dirty="0"/>
              <a:t> </a:t>
            </a:r>
            <a:r>
              <a:rPr lang="en-US" altLang="zh-CN" dirty="0"/>
              <a:t>signal</a:t>
            </a:r>
            <a:r>
              <a:rPr lang="zh-CN" altLang="en-US" dirty="0"/>
              <a:t> </a:t>
            </a:r>
            <a:r>
              <a:rPr lang="en-US" altLang="zh-CN" dirty="0"/>
              <a:t>for</a:t>
            </a:r>
            <a:r>
              <a:rPr lang="zh-CN" altLang="en-US" dirty="0"/>
              <a:t> </a:t>
            </a:r>
            <a:r>
              <a:rPr lang="en-US" altLang="zh-CN" dirty="0"/>
              <a:t>overflow</a:t>
            </a:r>
            <a:endParaRPr lang="en-US" dirty="0"/>
          </a:p>
        </p:txBody>
      </p:sp>
    </p:spTree>
    <p:extLst>
      <p:ext uri="{BB962C8B-B14F-4D97-AF65-F5344CB8AC3E}">
        <p14:creationId xmlns:p14="http://schemas.microsoft.com/office/powerpoint/2010/main" val="2957615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D7CC48-DE17-A84E-B3C9-A183EB0CFC33}"/>
              </a:ext>
            </a:extLst>
          </p:cNvPr>
          <p:cNvSpPr txBox="1"/>
          <p:nvPr/>
        </p:nvSpPr>
        <p:spPr>
          <a:xfrm>
            <a:off x="92596" y="291443"/>
            <a:ext cx="8345348"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Fermentation</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pathways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to</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deal</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with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excess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NADH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produced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by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respiration</a:t>
            </a:r>
          </a:p>
        </p:txBody>
      </p:sp>
      <p:pic>
        <p:nvPicPr>
          <p:cNvPr id="13" name="Picture 12">
            <a:extLst>
              <a:ext uri="{FF2B5EF4-FFF2-40B4-BE49-F238E27FC236}">
                <a16:creationId xmlns:a16="http://schemas.microsoft.com/office/drawing/2014/main" id="{E5D494B9-1A1E-7241-8129-CE26CA364EA7}"/>
              </a:ext>
            </a:extLst>
          </p:cNvPr>
          <p:cNvPicPr>
            <a:picLocks noChangeAspect="1"/>
          </p:cNvPicPr>
          <p:nvPr/>
        </p:nvPicPr>
        <p:blipFill>
          <a:blip r:embed="rId2"/>
          <a:stretch>
            <a:fillRect/>
          </a:stretch>
        </p:blipFill>
        <p:spPr>
          <a:xfrm>
            <a:off x="2907055" y="5488905"/>
            <a:ext cx="3898859" cy="1080823"/>
          </a:xfrm>
          <a:prstGeom prst="rect">
            <a:avLst/>
          </a:prstGeom>
        </p:spPr>
      </p:pic>
      <p:pic>
        <p:nvPicPr>
          <p:cNvPr id="14" name="Picture 13">
            <a:extLst>
              <a:ext uri="{FF2B5EF4-FFF2-40B4-BE49-F238E27FC236}">
                <a16:creationId xmlns:a16="http://schemas.microsoft.com/office/drawing/2014/main" id="{4DD01B8F-7090-B447-9BED-4C34FA67152F}"/>
              </a:ext>
            </a:extLst>
          </p:cNvPr>
          <p:cNvPicPr>
            <a:picLocks noChangeAspect="1"/>
          </p:cNvPicPr>
          <p:nvPr/>
        </p:nvPicPr>
        <p:blipFill>
          <a:blip r:embed="rId3"/>
          <a:stretch>
            <a:fillRect/>
          </a:stretch>
        </p:blipFill>
        <p:spPr>
          <a:xfrm>
            <a:off x="1967694" y="660774"/>
            <a:ext cx="5555849" cy="4828131"/>
          </a:xfrm>
          <a:prstGeom prst="rect">
            <a:avLst/>
          </a:prstGeom>
        </p:spPr>
      </p:pic>
    </p:spTree>
    <p:extLst>
      <p:ext uri="{BB962C8B-B14F-4D97-AF65-F5344CB8AC3E}">
        <p14:creationId xmlns:p14="http://schemas.microsoft.com/office/powerpoint/2010/main" val="37272778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EB151B-0901-F74F-A74E-969B62C6F2A8}"/>
              </a:ext>
            </a:extLst>
          </p:cNvPr>
          <p:cNvSpPr txBox="1"/>
          <p:nvPr/>
        </p:nvSpPr>
        <p:spPr>
          <a:xfrm>
            <a:off x="173618" y="181714"/>
            <a:ext cx="8553693"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My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hypothesis:</a:t>
            </a:r>
            <a:r>
              <a:rPr lang="zh-CN" altLang="en-US" b="1"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rhamnolipid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biosynthesis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pathway</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dumps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excess</a:t>
            </a:r>
            <a:r>
              <a:rPr lang="zh-CN" altLang="en-US" dirty="0">
                <a:latin typeface="Arial" panose="020B0604020202020204" pitchFamily="34" charset="0"/>
                <a:cs typeface="Arial" panose="020B0604020202020204" pitchFamily="34" charset="0"/>
              </a:rPr>
              <a:t> </a:t>
            </a:r>
            <a:r>
              <a:rPr lang="en-US" altLang="zh-CN" dirty="0">
                <a:solidFill>
                  <a:srgbClr val="FF0000"/>
                </a:solidFill>
                <a:latin typeface="Arial" panose="020B0604020202020204" pitchFamily="34" charset="0"/>
                <a:cs typeface="Arial" panose="020B0604020202020204" pitchFamily="34" charset="0"/>
              </a:rPr>
              <a:t>NADH</a:t>
            </a:r>
            <a:r>
              <a:rPr lang="zh-CN" altLang="en-US" dirty="0">
                <a:solidFill>
                  <a:srgbClr val="FF0000"/>
                </a:solidFill>
                <a:latin typeface="Arial" panose="020B0604020202020204" pitchFamily="34" charset="0"/>
                <a:cs typeface="Arial" panose="020B0604020202020204" pitchFamily="34" charset="0"/>
              </a:rPr>
              <a:t> </a:t>
            </a:r>
            <a:r>
              <a:rPr lang="en-US" altLang="zh-CN" dirty="0">
                <a:solidFill>
                  <a:srgbClr val="FF0000"/>
                </a:solidFill>
                <a:latin typeface="Arial" panose="020B0604020202020204" pitchFamily="34" charset="0"/>
                <a:cs typeface="Arial" panose="020B0604020202020204" pitchFamily="34" charset="0"/>
              </a:rPr>
              <a:t>and</a:t>
            </a:r>
            <a:r>
              <a:rPr lang="zh-CN" altLang="en-US" dirty="0">
                <a:solidFill>
                  <a:srgbClr val="FF0000"/>
                </a:solidFill>
                <a:latin typeface="Arial" panose="020B0604020202020204" pitchFamily="34" charset="0"/>
                <a:cs typeface="Arial" panose="020B0604020202020204" pitchFamily="34" charset="0"/>
              </a:rPr>
              <a:t> </a:t>
            </a:r>
            <a:r>
              <a:rPr lang="en-US" altLang="zh-CN" dirty="0">
                <a:solidFill>
                  <a:srgbClr val="FF0000"/>
                </a:solidFill>
                <a:latin typeface="Arial" panose="020B0604020202020204" pitchFamily="34" charset="0"/>
                <a:cs typeface="Arial" panose="020B0604020202020204" pitchFamily="34" charset="0"/>
              </a:rPr>
              <a:t>NADPH</a:t>
            </a:r>
            <a:r>
              <a:rPr lang="zh-CN" altLang="en-US" dirty="0">
                <a:solidFill>
                  <a:srgbClr val="FF0000"/>
                </a:solidFill>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at</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same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time</a:t>
            </a:r>
            <a:endParaRPr lang="en-US"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8C27A345-DB23-1C40-A8EE-0837260D914F}"/>
              </a:ext>
            </a:extLst>
          </p:cNvPr>
          <p:cNvPicPr>
            <a:picLocks noChangeAspect="1"/>
          </p:cNvPicPr>
          <p:nvPr/>
        </p:nvPicPr>
        <p:blipFill>
          <a:blip r:embed="rId2"/>
          <a:stretch>
            <a:fillRect/>
          </a:stretch>
        </p:blipFill>
        <p:spPr>
          <a:xfrm>
            <a:off x="173618" y="5753086"/>
            <a:ext cx="3513112" cy="1013202"/>
          </a:xfrm>
          <a:prstGeom prst="rect">
            <a:avLst/>
          </a:prstGeom>
        </p:spPr>
      </p:pic>
      <p:pic>
        <p:nvPicPr>
          <p:cNvPr id="6" name="Picture 5">
            <a:extLst>
              <a:ext uri="{FF2B5EF4-FFF2-40B4-BE49-F238E27FC236}">
                <a16:creationId xmlns:a16="http://schemas.microsoft.com/office/drawing/2014/main" id="{D9E21360-505B-9449-8E0C-36B10FF22915}"/>
              </a:ext>
            </a:extLst>
          </p:cNvPr>
          <p:cNvPicPr>
            <a:picLocks noChangeAspect="1"/>
          </p:cNvPicPr>
          <p:nvPr/>
        </p:nvPicPr>
        <p:blipFill>
          <a:blip r:embed="rId3"/>
          <a:stretch>
            <a:fillRect/>
          </a:stretch>
        </p:blipFill>
        <p:spPr>
          <a:xfrm>
            <a:off x="2210764" y="917215"/>
            <a:ext cx="5544963" cy="4596230"/>
          </a:xfrm>
          <a:prstGeom prst="rect">
            <a:avLst/>
          </a:prstGeom>
        </p:spPr>
      </p:pic>
    </p:spTree>
    <p:extLst>
      <p:ext uri="{BB962C8B-B14F-4D97-AF65-F5344CB8AC3E}">
        <p14:creationId xmlns:p14="http://schemas.microsoft.com/office/powerpoint/2010/main" val="317364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36AB3D-DBB7-9549-97D8-8738B90372B1}"/>
              </a:ext>
            </a:extLst>
          </p:cNvPr>
          <p:cNvSpPr/>
          <p:nvPr/>
        </p:nvSpPr>
        <p:spPr>
          <a:xfrm>
            <a:off x="151739" y="205299"/>
            <a:ext cx="2736647" cy="369332"/>
          </a:xfrm>
          <a:prstGeom prst="rect">
            <a:avLst/>
          </a:prstGeom>
        </p:spPr>
        <p:txBody>
          <a:bodyPr wrap="none">
            <a:spAutoFit/>
          </a:bodyPr>
          <a:lstStyle/>
          <a:p>
            <a:r>
              <a:rPr lang="en-US" altLang="zh-CN" b="1" dirty="0">
                <a:latin typeface="Arial" panose="020B0604020202020204" pitchFamily="34" charset="0"/>
                <a:cs typeface="Arial" panose="020B0604020202020204" pitchFamily="34" charset="0"/>
              </a:rPr>
              <a:t>Why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dumping</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NADPH?</a:t>
            </a:r>
            <a:endParaRPr lang="en-US" dirty="0"/>
          </a:p>
        </p:txBody>
      </p:sp>
      <p:pic>
        <p:nvPicPr>
          <p:cNvPr id="5" name="Picture 4">
            <a:extLst>
              <a:ext uri="{FF2B5EF4-FFF2-40B4-BE49-F238E27FC236}">
                <a16:creationId xmlns:a16="http://schemas.microsoft.com/office/drawing/2014/main" id="{9D47D649-AD4E-8B4A-9423-471AF2BF23F4}"/>
              </a:ext>
            </a:extLst>
          </p:cNvPr>
          <p:cNvPicPr>
            <a:picLocks noChangeAspect="1"/>
          </p:cNvPicPr>
          <p:nvPr/>
        </p:nvPicPr>
        <p:blipFill>
          <a:blip r:embed="rId2"/>
          <a:stretch>
            <a:fillRect/>
          </a:stretch>
        </p:blipFill>
        <p:spPr>
          <a:xfrm>
            <a:off x="4329953" y="5222477"/>
            <a:ext cx="4572000" cy="1310029"/>
          </a:xfrm>
          <a:prstGeom prst="rect">
            <a:avLst/>
          </a:prstGeom>
        </p:spPr>
      </p:pic>
      <p:sp>
        <p:nvSpPr>
          <p:cNvPr id="6" name="Rectangle 5">
            <a:extLst>
              <a:ext uri="{FF2B5EF4-FFF2-40B4-BE49-F238E27FC236}">
                <a16:creationId xmlns:a16="http://schemas.microsoft.com/office/drawing/2014/main" id="{98879C86-CDA8-A545-9BC2-F9246BEEBEA9}"/>
              </a:ext>
            </a:extLst>
          </p:cNvPr>
          <p:cNvSpPr/>
          <p:nvPr/>
        </p:nvSpPr>
        <p:spPr>
          <a:xfrm>
            <a:off x="174812" y="759507"/>
            <a:ext cx="8727141" cy="4278094"/>
          </a:xfrm>
          <a:prstGeom prst="rect">
            <a:avLst/>
          </a:prstGeom>
        </p:spPr>
        <p:txBody>
          <a:bodyPr wrap="square">
            <a:spAutoFit/>
          </a:bodyPr>
          <a:lstStyle/>
          <a:p>
            <a:pPr algn="just"/>
            <a:r>
              <a:rPr lang="en-US" sz="1600" dirty="0">
                <a:latin typeface="Arial" panose="020B0604020202020204" pitchFamily="34" charset="0"/>
                <a:cs typeface="Arial" panose="020B0604020202020204" pitchFamily="34" charset="0"/>
              </a:rPr>
              <a:t>Pseudomonas aeruginosa is a human pathogen that frequently causes urinary tract and catheter-associated urinary tract infections. Here, using 13C-metabolic flux analysis, we conducted quantitative analysis of metabolic fluxes in the model strain </a:t>
            </a:r>
            <a:r>
              <a:rPr lang="en-US" sz="1600" dirty="0">
                <a:highlight>
                  <a:srgbClr val="FFFF00"/>
                </a:highlight>
                <a:latin typeface="Arial" panose="020B0604020202020204" pitchFamily="34" charset="0"/>
                <a:cs typeface="Arial" panose="020B0604020202020204" pitchFamily="34" charset="0"/>
              </a:rPr>
              <a:t>P. aeruginosa PAO1 and 17 clinical isolates.</a:t>
            </a:r>
            <a:r>
              <a:rPr lang="en-US" sz="1600" dirty="0">
                <a:latin typeface="Arial" panose="020B0604020202020204" pitchFamily="34" charset="0"/>
                <a:cs typeface="Arial" panose="020B0604020202020204" pitchFamily="34" charset="0"/>
              </a:rPr>
              <a:t> All P. aeruginosa strains catabolized glucose through the </a:t>
            </a:r>
            <a:r>
              <a:rPr lang="en-US" sz="1600" dirty="0" err="1">
                <a:latin typeface="Arial" panose="020B0604020202020204" pitchFamily="34" charset="0"/>
                <a:cs typeface="Arial" panose="020B0604020202020204" pitchFamily="34" charset="0"/>
              </a:rPr>
              <a:t>Entner-Doudoroff</a:t>
            </a:r>
            <a:r>
              <a:rPr lang="en-US" sz="1600" dirty="0">
                <a:latin typeface="Arial" panose="020B0604020202020204" pitchFamily="34" charset="0"/>
                <a:cs typeface="Arial" panose="020B0604020202020204" pitchFamily="34" charset="0"/>
              </a:rPr>
              <a:t> pathway with fully respiratory metabolism and </a:t>
            </a:r>
            <a:r>
              <a:rPr lang="en-US" sz="1600" dirty="0">
                <a:highlight>
                  <a:srgbClr val="FFFF00"/>
                </a:highlight>
                <a:latin typeface="Arial" panose="020B0604020202020204" pitchFamily="34" charset="0"/>
                <a:cs typeface="Arial" panose="020B0604020202020204" pitchFamily="34" charset="0"/>
              </a:rPr>
              <a:t>no overflow</a:t>
            </a:r>
            <a:r>
              <a:rPr lang="en-US" sz="1600" dirty="0">
                <a:latin typeface="Arial" panose="020B0604020202020204" pitchFamily="34" charset="0"/>
                <a:cs typeface="Arial" panose="020B0604020202020204" pitchFamily="34" charset="0"/>
              </a:rPr>
              <a:t>. Together with other NADPH supplying reactions, </a:t>
            </a:r>
            <a:r>
              <a:rPr lang="en-US" sz="1600" dirty="0">
                <a:highlight>
                  <a:srgbClr val="FFFF00"/>
                </a:highlight>
                <a:latin typeface="Arial" panose="020B0604020202020204" pitchFamily="34" charset="0"/>
                <a:cs typeface="Arial" panose="020B0604020202020204" pitchFamily="34" charset="0"/>
              </a:rPr>
              <a:t>this high-flux pathway</a:t>
            </a:r>
            <a:r>
              <a:rPr lang="zh-CN" altLang="en-US" sz="1600" dirty="0">
                <a:highlight>
                  <a:srgbClr val="FFFF00"/>
                </a:highlight>
                <a:latin typeface="Arial" panose="020B0604020202020204" pitchFamily="34" charset="0"/>
                <a:cs typeface="Arial" panose="020B0604020202020204" pitchFamily="34" charset="0"/>
              </a:rPr>
              <a:t> </a:t>
            </a:r>
            <a:r>
              <a:rPr lang="en-US" altLang="zh-CN" sz="1600" dirty="0">
                <a:highlight>
                  <a:srgbClr val="FFFF00"/>
                </a:highlight>
                <a:latin typeface="Arial" panose="020B0604020202020204" pitchFamily="34" charset="0"/>
                <a:cs typeface="Arial" panose="020B0604020202020204" pitchFamily="34" charset="0"/>
              </a:rPr>
              <a:t>(ED)</a:t>
            </a:r>
            <a:r>
              <a:rPr lang="en-US" sz="1600" dirty="0">
                <a:highlight>
                  <a:srgbClr val="FFFF00"/>
                </a:highlight>
                <a:latin typeface="Arial" panose="020B0604020202020204" pitchFamily="34" charset="0"/>
                <a:cs typeface="Arial" panose="020B0604020202020204" pitchFamily="34" charset="0"/>
              </a:rPr>
              <a:t> provided by far more NADPH than needed for anabolism: a benefit for the pathogen to counteract oxidative stress imposed by the host. P. aeruginosa recruited the pentose phosphate pathway exclusively for biosynthesis. </a:t>
            </a:r>
            <a:r>
              <a:rPr lang="en-US" sz="1600" dirty="0">
                <a:latin typeface="Arial" panose="020B0604020202020204" pitchFamily="34" charset="0"/>
                <a:cs typeface="Arial" panose="020B0604020202020204" pitchFamily="34" charset="0"/>
              </a:rPr>
              <a:t>In contrast to glycolytic metabolism, which was conserved among all isolates, the flux through pyruvate metabolism, the tricarboxylic acid cycle, and the glyoxylate shunt was highly variable, likely caused by adaptive processes in individual strains during infection. This aspect of metabolism was niche-specific with respect to the corresponding flux because strains isolated from the urinary tract clustered separately from those originating from catheter-associated infections. Interestingly, most glucose- grown strains exhibited significant flux through the glyoxylate shunt. Projection into the theoretical flux space, which was computed using elementary flux-mode analysis, indicated that P. aeruginosa metabolism is optimized for efficient growth and exhibits significant potential for increasing NADPH supply to drive oxidative stress response. </a:t>
            </a:r>
          </a:p>
        </p:txBody>
      </p:sp>
    </p:spTree>
    <p:extLst>
      <p:ext uri="{BB962C8B-B14F-4D97-AF65-F5344CB8AC3E}">
        <p14:creationId xmlns:p14="http://schemas.microsoft.com/office/powerpoint/2010/main" val="411003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54A3EA3-1CDD-174E-8645-3C26DE6EA92A}"/>
              </a:ext>
            </a:extLst>
          </p:cNvPr>
          <p:cNvSpPr txBox="1"/>
          <p:nvPr/>
        </p:nvSpPr>
        <p:spPr>
          <a:xfrm>
            <a:off x="92595" y="291443"/>
            <a:ext cx="5810493"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NADPH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may</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be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a</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signal</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for</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rhamnolipid</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production</a:t>
            </a:r>
          </a:p>
        </p:txBody>
      </p:sp>
      <p:pic>
        <p:nvPicPr>
          <p:cNvPr id="10" name="Picture 9">
            <a:extLst>
              <a:ext uri="{FF2B5EF4-FFF2-40B4-BE49-F238E27FC236}">
                <a16:creationId xmlns:a16="http://schemas.microsoft.com/office/drawing/2014/main" id="{DFE8D606-6610-674F-9DF3-083FA87A5BB8}"/>
              </a:ext>
            </a:extLst>
          </p:cNvPr>
          <p:cNvPicPr>
            <a:picLocks noChangeAspect="1"/>
          </p:cNvPicPr>
          <p:nvPr/>
        </p:nvPicPr>
        <p:blipFill>
          <a:blip r:embed="rId2"/>
          <a:stretch>
            <a:fillRect/>
          </a:stretch>
        </p:blipFill>
        <p:spPr>
          <a:xfrm>
            <a:off x="348509" y="4532718"/>
            <a:ext cx="3355064" cy="1877992"/>
          </a:xfrm>
          <a:prstGeom prst="rect">
            <a:avLst/>
          </a:prstGeom>
        </p:spPr>
      </p:pic>
      <p:sp>
        <p:nvSpPr>
          <p:cNvPr id="11" name="Rectangle 10">
            <a:extLst>
              <a:ext uri="{FF2B5EF4-FFF2-40B4-BE49-F238E27FC236}">
                <a16:creationId xmlns:a16="http://schemas.microsoft.com/office/drawing/2014/main" id="{BCCD5A9B-46EA-3C4D-9053-8C5159CA60E7}"/>
              </a:ext>
            </a:extLst>
          </p:cNvPr>
          <p:cNvSpPr/>
          <p:nvPr/>
        </p:nvSpPr>
        <p:spPr>
          <a:xfrm>
            <a:off x="92595" y="794295"/>
            <a:ext cx="8921544" cy="3293209"/>
          </a:xfrm>
          <a:prstGeom prst="rect">
            <a:avLst/>
          </a:prstGeom>
        </p:spPr>
        <p:txBody>
          <a:bodyPr wrap="square">
            <a:spAutoFit/>
          </a:bodyPr>
          <a:lstStyle/>
          <a:p>
            <a:pPr algn="just"/>
            <a:r>
              <a:rPr lang="en-US" sz="1600" dirty="0">
                <a:latin typeface="Arial" panose="020B0604020202020204" pitchFamily="34" charset="0"/>
                <a:cs typeface="Arial" panose="020B0604020202020204" pitchFamily="34" charset="0"/>
              </a:rPr>
              <a:t>The NTR system is the major regulator of nitrogen metabolism in Bacteria. Despite its broad and well- known role in the assimilation, biosynthesis and recycling of nitrogenous molecules, little is known about its role in carbon metabolism. In this work, we present a new facet of the NTR system in the control of NADPH concentration and the biosynthesis of molecules dependent on reduced coenzyme in </a:t>
            </a:r>
            <a:r>
              <a:rPr lang="en-US" sz="1600" i="1" dirty="0" err="1">
                <a:latin typeface="Arial" panose="020B0604020202020204" pitchFamily="34" charset="0"/>
                <a:cs typeface="Arial" panose="020B0604020202020204" pitchFamily="34" charset="0"/>
              </a:rPr>
              <a:t>Herbaspirillum</a:t>
            </a:r>
            <a:r>
              <a:rPr lang="en-US" sz="1600" i="1" dirty="0">
                <a:latin typeface="Arial" panose="020B0604020202020204" pitchFamily="34" charset="0"/>
                <a:cs typeface="Arial" panose="020B0604020202020204" pitchFamily="34" charset="0"/>
              </a:rPr>
              <a:t> </a:t>
            </a:r>
            <a:r>
              <a:rPr lang="en-US" sz="1600" i="1" dirty="0" err="1">
                <a:latin typeface="Arial" panose="020B0604020202020204" pitchFamily="34" charset="0"/>
                <a:cs typeface="Arial" panose="020B0604020202020204" pitchFamily="34" charset="0"/>
              </a:rPr>
              <a:t>seropedicae</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SmR1. We demonstrated that a </a:t>
            </a:r>
            <a:r>
              <a:rPr lang="en-US" sz="1600" i="1" dirty="0" err="1">
                <a:latin typeface="Arial" panose="020B0604020202020204" pitchFamily="34" charset="0"/>
                <a:cs typeface="Arial" panose="020B0604020202020204" pitchFamily="34" charset="0"/>
              </a:rPr>
              <a:t>ntrC</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mutant strain accumulated high levels of </a:t>
            </a:r>
            <a:r>
              <a:rPr lang="en-US" sz="1600" dirty="0" err="1">
                <a:latin typeface="Arial" panose="020B0604020202020204" pitchFamily="34" charset="0"/>
                <a:cs typeface="Arial" panose="020B0604020202020204" pitchFamily="34" charset="0"/>
              </a:rPr>
              <a:t>polyhydroxybutyrate</a:t>
            </a:r>
            <a:r>
              <a:rPr lang="en-US" sz="1600" dirty="0">
                <a:latin typeface="Arial" panose="020B0604020202020204" pitchFamily="34" charset="0"/>
                <a:cs typeface="Arial" panose="020B0604020202020204" pitchFamily="34" charset="0"/>
              </a:rPr>
              <a:t> (PHB), reaching levels up to 2-fold higher than the parental strain. In the absence of </a:t>
            </a:r>
            <a:r>
              <a:rPr lang="en-US" sz="1600" dirty="0" err="1">
                <a:latin typeface="Arial" panose="020B0604020202020204" pitchFamily="34" charset="0"/>
                <a:cs typeface="Arial" panose="020B0604020202020204" pitchFamily="34" charset="0"/>
              </a:rPr>
              <a:t>NtrC</a:t>
            </a:r>
            <a:r>
              <a:rPr lang="en-US" sz="1600" dirty="0">
                <a:latin typeface="Arial" panose="020B0604020202020204" pitchFamily="34" charset="0"/>
                <a:cs typeface="Arial" panose="020B0604020202020204" pitchFamily="34" charset="0"/>
              </a:rPr>
              <a:t>, the activity of glucose-6-phosphate dehydrogenase (encoded by </a:t>
            </a:r>
            <a:r>
              <a:rPr lang="en-US" sz="1600" i="1" dirty="0" err="1">
                <a:latin typeface="Arial" panose="020B0604020202020204" pitchFamily="34" charset="0"/>
                <a:cs typeface="Arial" panose="020B0604020202020204" pitchFamily="34" charset="0"/>
              </a:rPr>
              <a:t>zwf</a:t>
            </a:r>
            <a:r>
              <a:rPr lang="en-US" sz="1600" dirty="0">
                <a:latin typeface="Arial" panose="020B0604020202020204" pitchFamily="34" charset="0"/>
                <a:cs typeface="Arial" panose="020B0604020202020204" pitchFamily="34" charset="0"/>
              </a:rPr>
              <a:t>) increased by 2.8-fold, consequently leading to a 2.1-fold increase in the NADPH/NADP</a:t>
            </a:r>
            <a:r>
              <a:rPr lang="en-US" sz="700"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ratio. A GFP fusion showed that expression of </a:t>
            </a:r>
            <a:r>
              <a:rPr lang="en-US" sz="1600" i="1" dirty="0" err="1">
                <a:latin typeface="Arial" panose="020B0604020202020204" pitchFamily="34" charset="0"/>
                <a:cs typeface="Arial" panose="020B0604020202020204" pitchFamily="34" charset="0"/>
              </a:rPr>
              <a:t>zwf</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is likewise controlled by </a:t>
            </a:r>
            <a:r>
              <a:rPr lang="en-US" sz="1600" dirty="0" err="1">
                <a:latin typeface="Arial" panose="020B0604020202020204" pitchFamily="34" charset="0"/>
                <a:cs typeface="Arial" panose="020B0604020202020204" pitchFamily="34" charset="0"/>
              </a:rPr>
              <a:t>NtrC</a:t>
            </a:r>
            <a:r>
              <a:rPr lang="en-US" sz="1600" dirty="0">
                <a:latin typeface="Arial" panose="020B0604020202020204" pitchFamily="34" charset="0"/>
                <a:cs typeface="Arial" panose="020B0604020202020204" pitchFamily="34" charset="0"/>
              </a:rPr>
              <a:t>. </a:t>
            </a:r>
            <a:r>
              <a:rPr lang="en-US" sz="1600" dirty="0">
                <a:highlight>
                  <a:srgbClr val="FFFF00"/>
                </a:highlight>
                <a:latin typeface="Arial" panose="020B0604020202020204" pitchFamily="34" charset="0"/>
                <a:cs typeface="Arial" panose="020B0604020202020204" pitchFamily="34" charset="0"/>
              </a:rPr>
              <a:t>The increase in NADPH availability stimulated the production of </a:t>
            </a:r>
            <a:r>
              <a:rPr lang="en-US" sz="1600" dirty="0" err="1">
                <a:highlight>
                  <a:srgbClr val="FFFF00"/>
                </a:highlight>
                <a:latin typeface="Arial" panose="020B0604020202020204" pitchFamily="34" charset="0"/>
                <a:cs typeface="Arial" panose="020B0604020202020204" pitchFamily="34" charset="0"/>
              </a:rPr>
              <a:t>polyhydroxybutyrate</a:t>
            </a:r>
            <a:r>
              <a:rPr lang="en-US" sz="1600" dirty="0">
                <a:highlight>
                  <a:srgbClr val="FFFF00"/>
                </a:highlight>
                <a:latin typeface="Arial" panose="020B0604020202020204" pitchFamily="34" charset="0"/>
                <a:cs typeface="Arial" panose="020B0604020202020204" pitchFamily="34" charset="0"/>
              </a:rPr>
              <a:t> regardless the C/N ratio in the medium. </a:t>
            </a:r>
            <a:r>
              <a:rPr lang="en-US" sz="1600" dirty="0">
                <a:latin typeface="Arial" panose="020B0604020202020204" pitchFamily="34" charset="0"/>
                <a:cs typeface="Arial" panose="020B0604020202020204" pitchFamily="34" charset="0"/>
              </a:rPr>
              <a:t>The mutant </a:t>
            </a:r>
            <a:r>
              <a:rPr lang="en-US" sz="1600" i="1" dirty="0" err="1">
                <a:latin typeface="Arial" panose="020B0604020202020204" pitchFamily="34" charset="0"/>
                <a:cs typeface="Arial" panose="020B0604020202020204" pitchFamily="34" charset="0"/>
              </a:rPr>
              <a:t>ntrC</a:t>
            </a:r>
            <a:r>
              <a:rPr lang="en-US" sz="1600" i="1" dirty="0">
                <a:latin typeface="Arial" panose="020B0604020202020204" pitchFamily="34" charset="0"/>
                <a:cs typeface="Arial" panose="020B0604020202020204" pitchFamily="34" charset="0"/>
              </a:rPr>
              <a:t> </a:t>
            </a:r>
            <a:r>
              <a:rPr lang="en-US" sz="1600" dirty="0">
                <a:latin typeface="Arial" panose="020B0604020202020204" pitchFamily="34" charset="0"/>
                <a:cs typeface="Arial" panose="020B0604020202020204" pitchFamily="34" charset="0"/>
              </a:rPr>
              <a:t>was more resistant to H</a:t>
            </a:r>
            <a:r>
              <a:rPr lang="en-US" sz="700" dirty="0">
                <a:latin typeface="Arial" panose="020B0604020202020204" pitchFamily="34" charset="0"/>
                <a:cs typeface="Arial" panose="020B0604020202020204" pitchFamily="34" charset="0"/>
              </a:rPr>
              <a:t>2</a:t>
            </a:r>
            <a:r>
              <a:rPr lang="en-US" sz="1600" dirty="0">
                <a:latin typeface="Arial" panose="020B0604020202020204" pitchFamily="34" charset="0"/>
                <a:cs typeface="Arial" panose="020B0604020202020204" pitchFamily="34" charset="0"/>
              </a:rPr>
              <a:t>O</a:t>
            </a:r>
            <a:r>
              <a:rPr lang="en-US" sz="700" dirty="0">
                <a:latin typeface="Arial" panose="020B0604020202020204" pitchFamily="34" charset="0"/>
                <a:cs typeface="Arial" panose="020B0604020202020204" pitchFamily="34" charset="0"/>
              </a:rPr>
              <a:t>2 </a:t>
            </a:r>
            <a:r>
              <a:rPr lang="en-US" sz="1600" dirty="0">
                <a:latin typeface="Arial" panose="020B0604020202020204" pitchFamily="34" charset="0"/>
                <a:cs typeface="Arial" panose="020B0604020202020204" pitchFamily="34" charset="0"/>
              </a:rPr>
              <a:t>exposure and controlled the propagation of ROS when facing the oxidative condition, a phenotype associated with the increase in PHB content. </a:t>
            </a:r>
          </a:p>
        </p:txBody>
      </p:sp>
      <p:pic>
        <p:nvPicPr>
          <p:cNvPr id="13" name="Picture 12">
            <a:extLst>
              <a:ext uri="{FF2B5EF4-FFF2-40B4-BE49-F238E27FC236}">
                <a16:creationId xmlns:a16="http://schemas.microsoft.com/office/drawing/2014/main" id="{799E2BBE-3975-AC44-B2CA-9C784A02C29D}"/>
              </a:ext>
            </a:extLst>
          </p:cNvPr>
          <p:cNvPicPr>
            <a:picLocks noChangeAspect="1"/>
          </p:cNvPicPr>
          <p:nvPr/>
        </p:nvPicPr>
        <p:blipFill>
          <a:blip r:embed="rId3"/>
          <a:stretch>
            <a:fillRect/>
          </a:stretch>
        </p:blipFill>
        <p:spPr>
          <a:xfrm>
            <a:off x="4105698" y="4376871"/>
            <a:ext cx="4689793" cy="2033839"/>
          </a:xfrm>
          <a:prstGeom prst="rect">
            <a:avLst/>
          </a:prstGeom>
        </p:spPr>
      </p:pic>
    </p:spTree>
    <p:extLst>
      <p:ext uri="{BB962C8B-B14F-4D97-AF65-F5344CB8AC3E}">
        <p14:creationId xmlns:p14="http://schemas.microsoft.com/office/powerpoint/2010/main" val="3331316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84737F3-6DA3-1048-B100-35969A6E66BE}"/>
              </a:ext>
            </a:extLst>
          </p:cNvPr>
          <p:cNvSpPr txBox="1"/>
          <p:nvPr/>
        </p:nvSpPr>
        <p:spPr>
          <a:xfrm>
            <a:off x="92595" y="291443"/>
            <a:ext cx="5810493"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NADPH</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important</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for</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oxidative</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stress</a:t>
            </a:r>
            <a:r>
              <a:rPr lang="zh-CN" altLang="en-US" b="1" dirty="0">
                <a:latin typeface="Arial" panose="020B0604020202020204" pitchFamily="34" charset="0"/>
                <a:cs typeface="Arial" panose="020B0604020202020204" pitchFamily="34" charset="0"/>
              </a:rPr>
              <a:t> </a:t>
            </a:r>
            <a:r>
              <a:rPr lang="en-US" altLang="zh-CN" b="1" dirty="0">
                <a:latin typeface="Arial" panose="020B0604020202020204" pitchFamily="34" charset="0"/>
                <a:cs typeface="Arial" panose="020B0604020202020204" pitchFamily="34" charset="0"/>
              </a:rPr>
              <a:t>response</a:t>
            </a:r>
          </a:p>
        </p:txBody>
      </p:sp>
      <p:pic>
        <p:nvPicPr>
          <p:cNvPr id="5" name="Picture 4">
            <a:extLst>
              <a:ext uri="{FF2B5EF4-FFF2-40B4-BE49-F238E27FC236}">
                <a16:creationId xmlns:a16="http://schemas.microsoft.com/office/drawing/2014/main" id="{8585CC1C-D50A-924E-B07B-E7B898B88E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555" y="2064875"/>
            <a:ext cx="4056922" cy="2385514"/>
          </a:xfrm>
          <a:prstGeom prst="rect">
            <a:avLst/>
          </a:prstGeom>
        </p:spPr>
      </p:pic>
      <p:pic>
        <p:nvPicPr>
          <p:cNvPr id="6" name="Picture 5">
            <a:extLst>
              <a:ext uri="{FF2B5EF4-FFF2-40B4-BE49-F238E27FC236}">
                <a16:creationId xmlns:a16="http://schemas.microsoft.com/office/drawing/2014/main" id="{A8C24870-E55A-8F48-8B5C-8A40456CFB01}"/>
              </a:ext>
            </a:extLst>
          </p:cNvPr>
          <p:cNvPicPr>
            <a:picLocks noChangeAspect="1"/>
          </p:cNvPicPr>
          <p:nvPr/>
        </p:nvPicPr>
        <p:blipFill>
          <a:blip r:embed="rId3"/>
          <a:stretch>
            <a:fillRect/>
          </a:stretch>
        </p:blipFill>
        <p:spPr>
          <a:xfrm>
            <a:off x="4444678" y="2064875"/>
            <a:ext cx="4417619" cy="2385513"/>
          </a:xfrm>
          <a:prstGeom prst="rect">
            <a:avLst/>
          </a:prstGeom>
        </p:spPr>
      </p:pic>
    </p:spTree>
    <p:extLst>
      <p:ext uri="{BB962C8B-B14F-4D97-AF65-F5344CB8AC3E}">
        <p14:creationId xmlns:p14="http://schemas.microsoft.com/office/powerpoint/2010/main" val="246519611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24159</TotalTime>
  <Words>1273</Words>
  <Application>Microsoft Macintosh PowerPoint</Application>
  <PresentationFormat>On-screen Show (4:3)</PresentationFormat>
  <Paragraphs>55</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Liao, Chen</dc:creator>
  <cp:lastModifiedBy>Liao, Chen/Sloan Kettering Institute</cp:lastModifiedBy>
  <cp:revision>790</cp:revision>
  <dcterms:created xsi:type="dcterms:W3CDTF">2018-11-08T13:36:31Z</dcterms:created>
  <dcterms:modified xsi:type="dcterms:W3CDTF">2020-05-08T16:47:53Z</dcterms:modified>
</cp:coreProperties>
</file>